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Golos Text"/>
      <p:regular r:id="rId54"/>
      <p:bold r:id="rId55"/>
    </p:embeddedFont>
    <p:embeddedFont>
      <p:font typeface="Golos Text Medium"/>
      <p:regular r:id="rId56"/>
      <p:bold r:id="rId57"/>
    </p:embeddedFont>
    <p:embeddedFont>
      <p:font typeface="Bebas Neue"/>
      <p:regular r:id="rId58"/>
    </p:embeddedFont>
    <p:embeddedFont>
      <p:font typeface="Gantari"/>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Gantari-boldItalic.fntdata"/><Relationship Id="rId61" Type="http://schemas.openxmlformats.org/officeDocument/2006/relationships/font" Target="fonts/Gantari-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Gantari-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GolosText-bold.fntdata"/><Relationship Id="rId10" Type="http://schemas.openxmlformats.org/officeDocument/2006/relationships/slide" Target="slides/slide6.xml"/><Relationship Id="rId54" Type="http://schemas.openxmlformats.org/officeDocument/2006/relationships/font" Target="fonts/GolosText-regular.fntdata"/><Relationship Id="rId13" Type="http://schemas.openxmlformats.org/officeDocument/2006/relationships/slide" Target="slides/slide9.xml"/><Relationship Id="rId57" Type="http://schemas.openxmlformats.org/officeDocument/2006/relationships/font" Target="fonts/GolosTextMedium-bold.fntdata"/><Relationship Id="rId12" Type="http://schemas.openxmlformats.org/officeDocument/2006/relationships/slide" Target="slides/slide8.xml"/><Relationship Id="rId56" Type="http://schemas.openxmlformats.org/officeDocument/2006/relationships/font" Target="fonts/GolosTextMedium-regular.fntdata"/><Relationship Id="rId15" Type="http://schemas.openxmlformats.org/officeDocument/2006/relationships/slide" Target="slides/slide11.xml"/><Relationship Id="rId59" Type="http://schemas.openxmlformats.org/officeDocument/2006/relationships/font" Target="fonts/Gantari-regular.fntdata"/><Relationship Id="rId14" Type="http://schemas.openxmlformats.org/officeDocument/2006/relationships/slide" Target="slides/slide10.xml"/><Relationship Id="rId58" Type="http://schemas.openxmlformats.org/officeDocument/2006/relationships/font" Target="fonts/BebasNeue-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b21ebf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2b21ebf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b21ebf29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2b21ebf29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e40755cff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e40755cff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52ef3e656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52ef3e656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52ef3e656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52ef3e656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2ef3e656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2ef3e656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52ef3e656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52ef3e656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52ef3e656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52ef3e656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2ef3e656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2ef3e656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40755cf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40755cf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3935dec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3935dec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53935decb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53935dec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3935dec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53935dec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3935decb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3935decb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3935decb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3935dec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50cfc9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550cfc9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2b21ebf2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2b21ebf2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775467c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775467c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775467c3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775467c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5775467c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5775467c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5775467c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5775467c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775467c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775467c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5775467c3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5775467c3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775467c3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775467c3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775467c3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775467c3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775467c3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775467c3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775467c3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5775467c3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775467c3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775467c3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775467c3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5775467c3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775467c3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5775467c3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5775467c3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5775467c3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5775467c3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5775467c3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775467c3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5775467c3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5775467c3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5775467c3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775467c3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775467c3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775467c3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775467c3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5775467c3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5775467c3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5775467c3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5775467c3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5775467c3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5775467c3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2b21ebf2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2b21ebf2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40755cf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e40755cf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40755cf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40755cf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40755cff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40755cff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40755cff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40755cff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62500" y="500675"/>
            <a:ext cx="52887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Projet fin d’étude</a:t>
            </a:r>
            <a:endParaRPr>
              <a:solidFill>
                <a:schemeClr val="accent3"/>
              </a:solidFill>
            </a:endParaRPr>
          </a:p>
        </p:txBody>
      </p:sp>
      <p:cxnSp>
        <p:nvCxnSpPr>
          <p:cNvPr id="77" name="Google Shape;77;p18"/>
          <p:cNvCxnSpPr/>
          <p:nvPr/>
        </p:nvCxnSpPr>
        <p:spPr>
          <a:xfrm>
            <a:off x="5351075" y="1429475"/>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518548" y="286219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53023" y="241896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p:nvPr/>
        </p:nvSpPr>
        <p:spPr>
          <a:xfrm>
            <a:off x="4249475" y="4253550"/>
            <a:ext cx="16542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Année Scolaire: 2022-2023</a:t>
            </a:r>
            <a:endParaRPr b="1" sz="1200">
              <a:solidFill>
                <a:schemeClr val="accent4"/>
              </a:solidFill>
            </a:endParaRPr>
          </a:p>
        </p:txBody>
      </p:sp>
      <p:sp>
        <p:nvSpPr>
          <p:cNvPr id="174" name="Google Shape;174;p18"/>
          <p:cNvSpPr txBox="1"/>
          <p:nvPr/>
        </p:nvSpPr>
        <p:spPr>
          <a:xfrm>
            <a:off x="643775" y="2634663"/>
            <a:ext cx="4380300" cy="1154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latin typeface="Golos Text"/>
                <a:ea typeface="Golos Text"/>
                <a:cs typeface="Golos Text"/>
                <a:sym typeface="Golos Text"/>
              </a:rPr>
              <a:t>Sujet :</a:t>
            </a:r>
            <a:endParaRPr b="1">
              <a:latin typeface="Golos Text"/>
              <a:ea typeface="Golos Text"/>
              <a:cs typeface="Golos Text"/>
              <a:sym typeface="Golos Text"/>
            </a:endParaRPr>
          </a:p>
          <a:p>
            <a:pPr indent="0" lvl="0" marL="0" rtl="0" algn="ctr">
              <a:spcBef>
                <a:spcPts val="0"/>
              </a:spcBef>
              <a:spcAft>
                <a:spcPts val="0"/>
              </a:spcAft>
              <a:buNone/>
            </a:pPr>
            <a:r>
              <a:rPr lang="en">
                <a:latin typeface="Golos Text"/>
                <a:ea typeface="Golos Text"/>
                <a:cs typeface="Golos Text"/>
                <a:sym typeface="Golos Text"/>
              </a:rPr>
              <a:t>Conception et réalisation une application web de gestion d’une point de vente café-restaurant         </a:t>
            </a:r>
            <a:r>
              <a:rPr b="1" lang="en" u="sng">
                <a:solidFill>
                  <a:schemeClr val="accent1"/>
                </a:solidFill>
                <a:latin typeface="Golos Text"/>
                <a:ea typeface="Golos Text"/>
                <a:cs typeface="Golos Text"/>
                <a:sym typeface="Golos Text"/>
              </a:rPr>
              <a:t>LoungeWizard</a:t>
            </a:r>
            <a:endParaRPr b="1" u="sng">
              <a:solidFill>
                <a:schemeClr val="accent1"/>
              </a:solidFill>
              <a:latin typeface="Golos Text"/>
              <a:ea typeface="Golos Text"/>
              <a:cs typeface="Golos Text"/>
              <a:sym typeface="Golos Text"/>
            </a:endParaRPr>
          </a:p>
        </p:txBody>
      </p:sp>
      <p:sp>
        <p:nvSpPr>
          <p:cNvPr id="175" name="Google Shape;175;p18"/>
          <p:cNvSpPr txBox="1"/>
          <p:nvPr/>
        </p:nvSpPr>
        <p:spPr>
          <a:xfrm>
            <a:off x="505800" y="4065438"/>
            <a:ext cx="247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Golos Text"/>
                <a:ea typeface="Golos Text"/>
                <a:cs typeface="Golos Text"/>
                <a:sym typeface="Golos Text"/>
              </a:rPr>
              <a:t>Réalisée par: Wael Gharbi</a:t>
            </a:r>
            <a:endParaRPr b="1" sz="1200">
              <a:latin typeface="Golos Text"/>
              <a:ea typeface="Golos Text"/>
              <a:cs typeface="Golos Text"/>
              <a:sym typeface="Golos Text"/>
            </a:endParaRPr>
          </a:p>
          <a:p>
            <a:pPr indent="0" lvl="0" marL="0" rtl="0" algn="l">
              <a:spcBef>
                <a:spcPts val="0"/>
              </a:spcBef>
              <a:spcAft>
                <a:spcPts val="0"/>
              </a:spcAft>
              <a:buNone/>
            </a:pPr>
            <a:r>
              <a:rPr b="1" lang="en" sz="1200">
                <a:latin typeface="Golos Text"/>
                <a:ea typeface="Golos Text"/>
                <a:cs typeface="Golos Text"/>
                <a:sym typeface="Golos Text"/>
              </a:rPr>
              <a:t>Encadrée par: Atef Jbebli</a:t>
            </a:r>
            <a:endParaRPr b="1" sz="1200">
              <a:latin typeface="Golos Text"/>
              <a:ea typeface="Golos Text"/>
              <a:cs typeface="Golos Text"/>
              <a:sym typeface="Golos Text"/>
            </a:endParaRPr>
          </a:p>
        </p:txBody>
      </p:sp>
      <p:sp>
        <p:nvSpPr>
          <p:cNvPr id="176" name="Google Shape;176;p18"/>
          <p:cNvSpPr txBox="1"/>
          <p:nvPr/>
        </p:nvSpPr>
        <p:spPr>
          <a:xfrm>
            <a:off x="2415000" y="1803375"/>
            <a:ext cx="43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Golos Text"/>
                <a:ea typeface="Golos Text"/>
                <a:cs typeface="Golos Text"/>
                <a:sym typeface="Golos Text"/>
              </a:rPr>
              <a:t>Présenté en vue de l’obtention du diplôme AEC</a:t>
            </a:r>
            <a:br>
              <a:rPr lang="en">
                <a:solidFill>
                  <a:schemeClr val="lt1"/>
                </a:solidFill>
                <a:latin typeface="Golos Text"/>
                <a:ea typeface="Golos Text"/>
                <a:cs typeface="Golos Text"/>
                <a:sym typeface="Golos Text"/>
              </a:rPr>
            </a:br>
            <a:r>
              <a:rPr lang="en">
                <a:solidFill>
                  <a:schemeClr val="lt1"/>
                </a:solidFill>
                <a:latin typeface="Golos Text"/>
                <a:ea typeface="Golos Text"/>
                <a:cs typeface="Golos Text"/>
                <a:sym typeface="Golos Text"/>
              </a:rPr>
              <a:t>en  Développement Web.</a:t>
            </a:r>
            <a:endParaRPr>
              <a:solidFill>
                <a:schemeClr val="lt1"/>
              </a:solidFill>
              <a:latin typeface="Golos Text"/>
              <a:ea typeface="Golos Text"/>
              <a:cs typeface="Golos Text"/>
              <a:sym typeface="Golos Text"/>
            </a:endParaRPr>
          </a:p>
        </p:txBody>
      </p:sp>
      <p:pic>
        <p:nvPicPr>
          <p:cNvPr id="177" name="Google Shape;177;p18"/>
          <p:cNvPicPr preferRelativeResize="0"/>
          <p:nvPr/>
        </p:nvPicPr>
        <p:blipFill>
          <a:blip r:embed="rId3">
            <a:alphaModFix/>
          </a:blip>
          <a:stretch>
            <a:fillRect/>
          </a:stretch>
        </p:blipFill>
        <p:spPr>
          <a:xfrm>
            <a:off x="7922768" y="-7"/>
            <a:ext cx="1221225" cy="138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7"/>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Etude conceptuelle</a:t>
            </a:r>
            <a:endParaRPr/>
          </a:p>
        </p:txBody>
      </p:sp>
      <p:sp>
        <p:nvSpPr>
          <p:cNvPr id="614" name="Google Shape;614;p27"/>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615" name="Google Shape;615;p27"/>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8"/>
          <p:cNvSpPr txBox="1"/>
          <p:nvPr>
            <p:ph idx="1" type="body"/>
          </p:nvPr>
        </p:nvSpPr>
        <p:spPr>
          <a:xfrm>
            <a:off x="660275" y="244450"/>
            <a:ext cx="7713900" cy="45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conception d’un système d’information est une étape fondamentale dans le processus de conduite du projet Cette activité de conception doit suivre une méthode appropriée au contexte du sujet.  Dans ce chapitre, on </a:t>
            </a:r>
            <a:r>
              <a:rPr lang="en"/>
              <a:t>va présenter</a:t>
            </a:r>
            <a:r>
              <a:rPr lang="en"/>
              <a:t>  la méthode  de conception utilisée pour notre application.  Puis expliquer les principaux modèles de conception du système tout en précisant les principaux diagrammes.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Les besoins fonctionnels</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Globalement, les besoins fonctionnels pour la gestion d'un restaurant comprennent la prise de commandes, la gestion des catégories et des produits, l'analyse des données de vente, la génération de rapports et la gestion des utilisateurs.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Les besoins non fonctionnels</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Les besoins non fonctionnels d'une application web pour la gestion d'un restaurant incluent la performance, la sécurité, la convivialité, la disponibilité, la scalabilité, l'intégration, le support et la maintenance, garantissant une expérience utilisateur optimale et une gestion efficace du restaurant.</a:t>
            </a:r>
            <a:endParaRPr/>
          </a:p>
        </p:txBody>
      </p:sp>
      <p:cxnSp>
        <p:nvCxnSpPr>
          <p:cNvPr id="621" name="Google Shape;621;p28"/>
          <p:cNvCxnSpPr/>
          <p:nvPr/>
        </p:nvCxnSpPr>
        <p:spPr>
          <a:xfrm>
            <a:off x="4295700" y="18562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22" name="Google Shape;622;p28"/>
          <p:cNvCxnSpPr/>
          <p:nvPr/>
        </p:nvCxnSpPr>
        <p:spPr>
          <a:xfrm>
            <a:off x="4848292" y="32226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9"/>
          <p:cNvSpPr txBox="1"/>
          <p:nvPr>
            <p:ph type="title"/>
          </p:nvPr>
        </p:nvSpPr>
        <p:spPr>
          <a:xfrm>
            <a:off x="715100" y="634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 Fonctionnel</a:t>
            </a:r>
            <a:endParaRPr/>
          </a:p>
        </p:txBody>
      </p:sp>
      <p:sp>
        <p:nvSpPr>
          <p:cNvPr id="628" name="Google Shape;628;p29"/>
          <p:cNvSpPr txBox="1"/>
          <p:nvPr>
            <p:ph idx="1" type="body"/>
          </p:nvPr>
        </p:nvSpPr>
        <p:spPr>
          <a:xfrm>
            <a:off x="715100" y="1217225"/>
            <a:ext cx="7713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Golos Text Medium"/>
                <a:ea typeface="Golos Text Medium"/>
                <a:cs typeface="Golos Text Medium"/>
                <a:sym typeface="Golos Text Medium"/>
              </a:rPr>
              <a:t>(a) </a:t>
            </a:r>
            <a:r>
              <a:rPr lang="en" sz="1800">
                <a:latin typeface="Golos Text Medium"/>
                <a:ea typeface="Golos Text Medium"/>
                <a:cs typeface="Golos Text Medium"/>
                <a:sym typeface="Golos Text Medium"/>
              </a:rPr>
              <a:t>Ajouter un produit</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ajouter un nouveau produit dans la liste des produits en enregistrant ses informations et en affectant le nom, la catégorie, une photo de produit, le prix et une description. </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(b) </a:t>
            </a:r>
            <a:r>
              <a:rPr lang="en" sz="1800">
                <a:latin typeface="Golos Text Medium"/>
                <a:ea typeface="Golos Text Medium"/>
                <a:cs typeface="Golos Text Medium"/>
                <a:sym typeface="Golos Text Medium"/>
              </a:rPr>
              <a:t>Modifier un produit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modifier un produit dans le cas d’un changement</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(c) </a:t>
            </a:r>
            <a:r>
              <a:rPr lang="en" sz="1800">
                <a:latin typeface="Golos Text Medium"/>
                <a:ea typeface="Golos Text Medium"/>
                <a:cs typeface="Golos Text Medium"/>
                <a:sym typeface="Golos Text Medium"/>
              </a:rPr>
              <a:t>Supprimer un produit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supprimer un produit dans la liste des produits</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(d) </a:t>
            </a:r>
            <a:r>
              <a:rPr lang="en" sz="1800">
                <a:latin typeface="Golos Text Medium"/>
                <a:ea typeface="Golos Text Medium"/>
                <a:cs typeface="Golos Text Medium"/>
                <a:sym typeface="Golos Text Medium"/>
              </a:rPr>
              <a:t>Chercher un produit </a:t>
            </a:r>
            <a:endParaRPr sz="1800">
              <a:latin typeface="Golos Text Medium"/>
              <a:ea typeface="Golos Text Medium"/>
              <a:cs typeface="Golos Text Medium"/>
              <a:sym typeface="Golos Text Medium"/>
            </a:endParaRPr>
          </a:p>
          <a:p>
            <a:pPr indent="0" lvl="0" marL="0" rtl="0" algn="l">
              <a:spcBef>
                <a:spcPts val="1000"/>
              </a:spcBef>
              <a:spcAft>
                <a:spcPts val="1000"/>
              </a:spcAft>
              <a:buNone/>
            </a:pPr>
            <a:r>
              <a:rPr lang="en" sz="1200"/>
              <a:t>L’administrateur peut chercher un produit avec son nom.</a:t>
            </a:r>
            <a:endParaRPr sz="1200"/>
          </a:p>
        </p:txBody>
      </p:sp>
      <p:cxnSp>
        <p:nvCxnSpPr>
          <p:cNvPr id="629" name="Google Shape;629;p29"/>
          <p:cNvCxnSpPr/>
          <p:nvPr/>
        </p:nvCxnSpPr>
        <p:spPr>
          <a:xfrm>
            <a:off x="3331825" y="24425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30" name="Google Shape;630;p29"/>
          <p:cNvCxnSpPr/>
          <p:nvPr/>
        </p:nvCxnSpPr>
        <p:spPr>
          <a:xfrm>
            <a:off x="3244100" y="1449150"/>
            <a:ext cx="552600" cy="0"/>
          </a:xfrm>
          <a:prstGeom prst="straightConnector1">
            <a:avLst/>
          </a:prstGeom>
          <a:noFill/>
          <a:ln cap="flat" cmpd="sng" w="19050">
            <a:solidFill>
              <a:schemeClr val="dk1"/>
            </a:solidFill>
            <a:prstDash val="solid"/>
            <a:round/>
            <a:headEnd len="med" w="med" type="none"/>
            <a:tailEnd len="med" w="med" type="stealth"/>
          </a:ln>
        </p:spPr>
      </p:cxnSp>
      <p:sp>
        <p:nvSpPr>
          <p:cNvPr id="631" name="Google Shape;631;p29"/>
          <p:cNvSpPr txBox="1"/>
          <p:nvPr/>
        </p:nvSpPr>
        <p:spPr>
          <a:xfrm>
            <a:off x="1066000" y="770825"/>
            <a:ext cx="63171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Golos Text"/>
              <a:buAutoNum type="arabicPeriod"/>
            </a:pPr>
            <a:r>
              <a:rPr lang="en" sz="1700">
                <a:solidFill>
                  <a:schemeClr val="lt1"/>
                </a:solidFill>
                <a:latin typeface="Golos Text"/>
                <a:ea typeface="Golos Text"/>
                <a:cs typeface="Golos Text"/>
                <a:sym typeface="Golos Text"/>
              </a:rPr>
              <a:t>Gestion des produits :</a:t>
            </a:r>
            <a:endParaRPr sz="1700">
              <a:solidFill>
                <a:schemeClr val="lt1"/>
              </a:solidFill>
              <a:latin typeface="Golos Text"/>
              <a:ea typeface="Golos Text"/>
              <a:cs typeface="Golos Text"/>
              <a:sym typeface="Golos Text"/>
            </a:endParaRPr>
          </a:p>
        </p:txBody>
      </p:sp>
      <p:cxnSp>
        <p:nvCxnSpPr>
          <p:cNvPr id="632" name="Google Shape;632;p29"/>
          <p:cNvCxnSpPr/>
          <p:nvPr/>
        </p:nvCxnSpPr>
        <p:spPr>
          <a:xfrm>
            <a:off x="3566400" y="32310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33" name="Google Shape;633;p29"/>
          <p:cNvCxnSpPr/>
          <p:nvPr/>
        </p:nvCxnSpPr>
        <p:spPr>
          <a:xfrm>
            <a:off x="3507275" y="40085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0"/>
          <p:cNvSpPr txBox="1"/>
          <p:nvPr>
            <p:ph type="title"/>
          </p:nvPr>
        </p:nvSpPr>
        <p:spPr>
          <a:xfrm>
            <a:off x="715100" y="634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 Fonctionnel</a:t>
            </a:r>
            <a:endParaRPr/>
          </a:p>
        </p:txBody>
      </p:sp>
      <p:sp>
        <p:nvSpPr>
          <p:cNvPr id="639" name="Google Shape;639;p30"/>
          <p:cNvSpPr txBox="1"/>
          <p:nvPr>
            <p:ph idx="1" type="body"/>
          </p:nvPr>
        </p:nvSpPr>
        <p:spPr>
          <a:xfrm>
            <a:off x="715100" y="1217225"/>
            <a:ext cx="7713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Golos Text Medium"/>
                <a:ea typeface="Golos Text Medium"/>
                <a:cs typeface="Golos Text Medium"/>
                <a:sym typeface="Golos Text Medium"/>
              </a:rPr>
              <a:t>(a) </a:t>
            </a:r>
            <a:r>
              <a:rPr lang="en" sz="1800">
                <a:latin typeface="Golos Text Medium"/>
                <a:ea typeface="Golos Text Medium"/>
                <a:cs typeface="Golos Text Medium"/>
                <a:sym typeface="Golos Text Medium"/>
              </a:rPr>
              <a:t>Ajouter une Catégorie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ajouter une nouvelle catégorie dans la liste des catégories en enregistrant son nom.</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(b) </a:t>
            </a:r>
            <a:r>
              <a:rPr lang="en" sz="1800">
                <a:latin typeface="Golos Text Medium"/>
                <a:ea typeface="Golos Text Medium"/>
                <a:cs typeface="Golos Text Medium"/>
                <a:sym typeface="Golos Text Medium"/>
              </a:rPr>
              <a:t>Modifier une Catégorie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modifier une catégorie dans le cas d’un changement.</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(c) </a:t>
            </a:r>
            <a:r>
              <a:rPr lang="en" sz="1800">
                <a:latin typeface="Golos Text Medium"/>
                <a:ea typeface="Golos Text Medium"/>
                <a:cs typeface="Golos Text Medium"/>
                <a:sym typeface="Golos Text Medium"/>
              </a:rPr>
              <a:t>Supprimer une Catégorie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supprimer une catégorie dans la liste des catégories.</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(d) </a:t>
            </a:r>
            <a:r>
              <a:rPr lang="en" sz="1800">
                <a:latin typeface="Golos Text Medium"/>
                <a:ea typeface="Golos Text Medium"/>
                <a:cs typeface="Golos Text Medium"/>
                <a:sym typeface="Golos Text Medium"/>
              </a:rPr>
              <a:t>Chercher une Catégorie </a:t>
            </a:r>
            <a:endParaRPr sz="1800">
              <a:latin typeface="Golos Text Medium"/>
              <a:ea typeface="Golos Text Medium"/>
              <a:cs typeface="Golos Text Medium"/>
              <a:sym typeface="Golos Text Medium"/>
            </a:endParaRPr>
          </a:p>
          <a:p>
            <a:pPr indent="0" lvl="0" marL="0" rtl="0" algn="l">
              <a:spcBef>
                <a:spcPts val="1000"/>
              </a:spcBef>
              <a:spcAft>
                <a:spcPts val="1000"/>
              </a:spcAft>
              <a:buNone/>
            </a:pPr>
            <a:r>
              <a:rPr lang="en" sz="1200"/>
              <a:t>L’administrateur peut chercher une catégorie avec son nom.</a:t>
            </a:r>
            <a:endParaRPr sz="1200"/>
          </a:p>
        </p:txBody>
      </p:sp>
      <p:cxnSp>
        <p:nvCxnSpPr>
          <p:cNvPr id="640" name="Google Shape;640;p30"/>
          <p:cNvCxnSpPr/>
          <p:nvPr/>
        </p:nvCxnSpPr>
        <p:spPr>
          <a:xfrm>
            <a:off x="3806525" y="24535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41" name="Google Shape;641;p30"/>
          <p:cNvCxnSpPr/>
          <p:nvPr/>
        </p:nvCxnSpPr>
        <p:spPr>
          <a:xfrm>
            <a:off x="3696375" y="1460200"/>
            <a:ext cx="552600" cy="0"/>
          </a:xfrm>
          <a:prstGeom prst="straightConnector1">
            <a:avLst/>
          </a:prstGeom>
          <a:noFill/>
          <a:ln cap="flat" cmpd="sng" w="19050">
            <a:solidFill>
              <a:schemeClr val="dk1"/>
            </a:solidFill>
            <a:prstDash val="solid"/>
            <a:round/>
            <a:headEnd len="med" w="med" type="none"/>
            <a:tailEnd len="med" w="med" type="stealth"/>
          </a:ln>
        </p:spPr>
      </p:cxnSp>
      <p:sp>
        <p:nvSpPr>
          <p:cNvPr id="642" name="Google Shape;642;p30"/>
          <p:cNvSpPr txBox="1"/>
          <p:nvPr/>
        </p:nvSpPr>
        <p:spPr>
          <a:xfrm>
            <a:off x="1066000" y="770825"/>
            <a:ext cx="631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Golos Text"/>
                <a:ea typeface="Golos Text"/>
                <a:cs typeface="Golos Text"/>
                <a:sym typeface="Golos Text"/>
              </a:rPr>
              <a:t>2.	Gestion des Catégories</a:t>
            </a:r>
            <a:endParaRPr sz="1700">
              <a:solidFill>
                <a:schemeClr val="lt1"/>
              </a:solidFill>
              <a:latin typeface="Golos Text"/>
              <a:ea typeface="Golos Text"/>
              <a:cs typeface="Golos Text"/>
              <a:sym typeface="Golos Text"/>
            </a:endParaRPr>
          </a:p>
        </p:txBody>
      </p:sp>
      <p:cxnSp>
        <p:nvCxnSpPr>
          <p:cNvPr id="643" name="Google Shape;643;p30"/>
          <p:cNvCxnSpPr/>
          <p:nvPr/>
        </p:nvCxnSpPr>
        <p:spPr>
          <a:xfrm>
            <a:off x="4059875" y="32310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44" name="Google Shape;644;p30"/>
          <p:cNvCxnSpPr/>
          <p:nvPr/>
        </p:nvCxnSpPr>
        <p:spPr>
          <a:xfrm>
            <a:off x="3860775" y="39975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1"/>
          <p:cNvSpPr txBox="1"/>
          <p:nvPr>
            <p:ph type="title"/>
          </p:nvPr>
        </p:nvSpPr>
        <p:spPr>
          <a:xfrm>
            <a:off x="715100" y="634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 Fonctionnel</a:t>
            </a:r>
            <a:endParaRPr/>
          </a:p>
        </p:txBody>
      </p:sp>
      <p:sp>
        <p:nvSpPr>
          <p:cNvPr id="650" name="Google Shape;650;p31"/>
          <p:cNvSpPr txBox="1"/>
          <p:nvPr>
            <p:ph idx="1" type="body"/>
          </p:nvPr>
        </p:nvSpPr>
        <p:spPr>
          <a:xfrm>
            <a:off x="715100" y="1217225"/>
            <a:ext cx="7713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Golos Text Medium"/>
                <a:ea typeface="Golos Text Medium"/>
                <a:cs typeface="Golos Text Medium"/>
                <a:sym typeface="Golos Text Medium"/>
              </a:rPr>
              <a:t>(a) </a:t>
            </a:r>
            <a:r>
              <a:rPr lang="en" sz="1800">
                <a:latin typeface="Golos Text Medium"/>
                <a:ea typeface="Golos Text Medium"/>
                <a:cs typeface="Golos Text Medium"/>
                <a:sym typeface="Golos Text Medium"/>
              </a:rPr>
              <a:t>Ajouter un Utilisateur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ajouter un nouvel utilisateur dans la liste des utilisateurs en enregistrant son nom et son mot de passe.</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(b) </a:t>
            </a:r>
            <a:r>
              <a:rPr lang="en" sz="1800">
                <a:latin typeface="Golos Text Medium"/>
                <a:ea typeface="Golos Text Medium"/>
                <a:cs typeface="Golos Text Medium"/>
                <a:sym typeface="Golos Text Medium"/>
              </a:rPr>
              <a:t>Modifier un Utilisateur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modifier un utilisateur dans le cas d’un changement</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(c) </a:t>
            </a:r>
            <a:r>
              <a:rPr lang="en" sz="1800">
                <a:latin typeface="Golos Text Medium"/>
                <a:ea typeface="Golos Text Medium"/>
                <a:cs typeface="Golos Text Medium"/>
                <a:sym typeface="Golos Text Medium"/>
              </a:rPr>
              <a:t>Supprimer un Utilisateur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supprimer un utilisateur dans la liste des utilisateurs</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(d) </a:t>
            </a:r>
            <a:r>
              <a:rPr lang="en" sz="1800">
                <a:latin typeface="Golos Text Medium"/>
                <a:ea typeface="Golos Text Medium"/>
                <a:cs typeface="Golos Text Medium"/>
                <a:sym typeface="Golos Text Medium"/>
              </a:rPr>
              <a:t>Consulter les</a:t>
            </a:r>
            <a:r>
              <a:rPr lang="en" sz="1800">
                <a:latin typeface="Golos Text Medium"/>
                <a:ea typeface="Golos Text Medium"/>
                <a:cs typeface="Golos Text Medium"/>
                <a:sym typeface="Golos Text Medium"/>
              </a:rPr>
              <a:t> Utilisateurs </a:t>
            </a:r>
            <a:endParaRPr sz="1800">
              <a:latin typeface="Golos Text Medium"/>
              <a:ea typeface="Golos Text Medium"/>
              <a:cs typeface="Golos Text Medium"/>
              <a:sym typeface="Golos Text Medium"/>
            </a:endParaRPr>
          </a:p>
          <a:p>
            <a:pPr indent="0" lvl="0" marL="0" rtl="0" algn="l">
              <a:spcBef>
                <a:spcPts val="1000"/>
              </a:spcBef>
              <a:spcAft>
                <a:spcPts val="1000"/>
              </a:spcAft>
              <a:buNone/>
            </a:pPr>
            <a:r>
              <a:rPr lang="en" sz="1200"/>
              <a:t>L’administrateur peut consulter facilement à la liste des utilisateurs. </a:t>
            </a:r>
            <a:endParaRPr sz="1200"/>
          </a:p>
        </p:txBody>
      </p:sp>
      <p:cxnSp>
        <p:nvCxnSpPr>
          <p:cNvPr id="651" name="Google Shape;651;p31"/>
          <p:cNvCxnSpPr/>
          <p:nvPr/>
        </p:nvCxnSpPr>
        <p:spPr>
          <a:xfrm>
            <a:off x="3806525" y="24535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52" name="Google Shape;652;p31"/>
          <p:cNvCxnSpPr/>
          <p:nvPr/>
        </p:nvCxnSpPr>
        <p:spPr>
          <a:xfrm>
            <a:off x="3696375" y="1460200"/>
            <a:ext cx="552600" cy="0"/>
          </a:xfrm>
          <a:prstGeom prst="straightConnector1">
            <a:avLst/>
          </a:prstGeom>
          <a:noFill/>
          <a:ln cap="flat" cmpd="sng" w="19050">
            <a:solidFill>
              <a:schemeClr val="dk1"/>
            </a:solidFill>
            <a:prstDash val="solid"/>
            <a:round/>
            <a:headEnd len="med" w="med" type="none"/>
            <a:tailEnd len="med" w="med" type="stealth"/>
          </a:ln>
        </p:spPr>
      </p:cxnSp>
      <p:sp>
        <p:nvSpPr>
          <p:cNvPr id="653" name="Google Shape;653;p31"/>
          <p:cNvSpPr txBox="1"/>
          <p:nvPr/>
        </p:nvSpPr>
        <p:spPr>
          <a:xfrm>
            <a:off x="1066000" y="770825"/>
            <a:ext cx="631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Golos Text"/>
                <a:ea typeface="Golos Text"/>
                <a:cs typeface="Golos Text"/>
                <a:sym typeface="Golos Text"/>
              </a:rPr>
              <a:t>3.	Gestion des utilisateurs </a:t>
            </a:r>
            <a:endParaRPr sz="1700">
              <a:solidFill>
                <a:schemeClr val="lt1"/>
              </a:solidFill>
              <a:latin typeface="Golos Text"/>
              <a:ea typeface="Golos Text"/>
              <a:cs typeface="Golos Text"/>
              <a:sym typeface="Golos Text"/>
            </a:endParaRPr>
          </a:p>
        </p:txBody>
      </p:sp>
      <p:cxnSp>
        <p:nvCxnSpPr>
          <p:cNvPr id="654" name="Google Shape;654;p31"/>
          <p:cNvCxnSpPr/>
          <p:nvPr/>
        </p:nvCxnSpPr>
        <p:spPr>
          <a:xfrm>
            <a:off x="4059875" y="32310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55" name="Google Shape;655;p31"/>
          <p:cNvCxnSpPr/>
          <p:nvPr/>
        </p:nvCxnSpPr>
        <p:spPr>
          <a:xfrm>
            <a:off x="4248975" y="40085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2"/>
          <p:cNvSpPr txBox="1"/>
          <p:nvPr>
            <p:ph type="title"/>
          </p:nvPr>
        </p:nvSpPr>
        <p:spPr>
          <a:xfrm>
            <a:off x="715100" y="634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Besoin Fonctionnel</a:t>
            </a:r>
            <a:endParaRPr/>
          </a:p>
        </p:txBody>
      </p:sp>
      <p:sp>
        <p:nvSpPr>
          <p:cNvPr id="661" name="Google Shape;661;p32"/>
          <p:cNvSpPr txBox="1"/>
          <p:nvPr>
            <p:ph idx="1" type="body"/>
          </p:nvPr>
        </p:nvSpPr>
        <p:spPr>
          <a:xfrm>
            <a:off x="715100" y="1217225"/>
            <a:ext cx="7713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Golos Text Medium"/>
                <a:ea typeface="Golos Text Medium"/>
                <a:cs typeface="Golos Text Medium"/>
                <a:sym typeface="Golos Text Medium"/>
              </a:rPr>
              <a:t>(a) </a:t>
            </a:r>
            <a:r>
              <a:rPr lang="en" sz="1800">
                <a:latin typeface="Golos Text Medium"/>
                <a:ea typeface="Golos Text Medium"/>
                <a:cs typeface="Golos Text Medium"/>
                <a:sym typeface="Golos Text Medium"/>
              </a:rPr>
              <a:t>	Réaliser une vente</a:t>
            </a:r>
            <a:r>
              <a:rPr lang="en" sz="1800">
                <a:latin typeface="Golos Text Medium"/>
                <a:ea typeface="Golos Text Medium"/>
                <a:cs typeface="Golos Text Medium"/>
                <a:sym typeface="Golos Text Medium"/>
              </a:rPr>
              <a:t>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et le caissier peut réaliser une vente grâce à la partie de caisse de notre application</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(b) </a:t>
            </a:r>
            <a:r>
              <a:rPr lang="en" sz="1800">
                <a:latin typeface="Golos Text Medium"/>
                <a:ea typeface="Golos Text Medium"/>
                <a:cs typeface="Golos Text Medium"/>
                <a:sym typeface="Golos Text Medium"/>
              </a:rPr>
              <a:t>Modifier une vente</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et le caissier </a:t>
            </a:r>
            <a:r>
              <a:rPr lang="en" sz="1200"/>
              <a:t>peuvent</a:t>
            </a:r>
            <a:r>
              <a:rPr lang="en" sz="1200"/>
              <a:t> modifier une vente de l’état non encaisser à </a:t>
            </a:r>
            <a:r>
              <a:rPr lang="en" sz="1200"/>
              <a:t>encaisser</a:t>
            </a:r>
            <a:r>
              <a:rPr lang="en" sz="1200"/>
              <a:t>.</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(c) </a:t>
            </a:r>
            <a:r>
              <a:rPr lang="en" sz="1800">
                <a:latin typeface="Golos Text Medium"/>
                <a:ea typeface="Golos Text Medium"/>
                <a:cs typeface="Golos Text Medium"/>
                <a:sym typeface="Golos Text Medium"/>
              </a:rPr>
              <a:t>Annuler une vente</a:t>
            </a:r>
            <a:r>
              <a:rPr lang="en" sz="1800">
                <a:latin typeface="Golos Text Medium"/>
                <a:ea typeface="Golos Text Medium"/>
                <a:cs typeface="Golos Text Medium"/>
                <a:sym typeface="Golos Text Medium"/>
              </a:rPr>
              <a:t> </a:t>
            </a:r>
            <a:endParaRPr sz="1800">
              <a:latin typeface="Golos Text Medium"/>
              <a:ea typeface="Golos Text Medium"/>
              <a:cs typeface="Golos Text Medium"/>
              <a:sym typeface="Golos Text Medium"/>
            </a:endParaRPr>
          </a:p>
          <a:p>
            <a:pPr indent="0" lvl="0" marL="0" rtl="0" algn="l">
              <a:spcBef>
                <a:spcPts val="1000"/>
              </a:spcBef>
              <a:spcAft>
                <a:spcPts val="0"/>
              </a:spcAft>
              <a:buNone/>
            </a:pPr>
            <a:r>
              <a:rPr lang="en" sz="1200"/>
              <a:t>L’administrateur peut annuler ou bien supprimer une vente en cas d’erreur humaine.</a:t>
            </a:r>
            <a:endParaRPr sz="1200"/>
          </a:p>
          <a:p>
            <a:pPr indent="0" lvl="0" marL="0" rtl="0" algn="l">
              <a:spcBef>
                <a:spcPts val="1000"/>
              </a:spcBef>
              <a:spcAft>
                <a:spcPts val="0"/>
              </a:spcAft>
              <a:buNone/>
            </a:pPr>
            <a:r>
              <a:rPr lang="en" sz="1800">
                <a:solidFill>
                  <a:schemeClr val="accent3"/>
                </a:solidFill>
                <a:latin typeface="Golos Text Medium"/>
                <a:ea typeface="Golos Text Medium"/>
                <a:cs typeface="Golos Text Medium"/>
                <a:sym typeface="Golos Text Medium"/>
              </a:rPr>
              <a:t>(d) </a:t>
            </a:r>
            <a:r>
              <a:rPr lang="en" sz="1800">
                <a:latin typeface="Golos Text Medium"/>
                <a:ea typeface="Golos Text Medium"/>
                <a:cs typeface="Golos Text Medium"/>
                <a:sym typeface="Golos Text Medium"/>
              </a:rPr>
              <a:t>Consulter les Ventes</a:t>
            </a:r>
            <a:endParaRPr sz="1800">
              <a:latin typeface="Golos Text Medium"/>
              <a:ea typeface="Golos Text Medium"/>
              <a:cs typeface="Golos Text Medium"/>
              <a:sym typeface="Golos Text Medium"/>
            </a:endParaRPr>
          </a:p>
          <a:p>
            <a:pPr indent="0" lvl="0" marL="0" rtl="0" algn="l">
              <a:spcBef>
                <a:spcPts val="1000"/>
              </a:spcBef>
              <a:spcAft>
                <a:spcPts val="1000"/>
              </a:spcAft>
              <a:buNone/>
            </a:pPr>
            <a:r>
              <a:rPr lang="en" sz="1200"/>
              <a:t>L’administrateur peut consulter l’historique de vente </a:t>
            </a:r>
            <a:r>
              <a:rPr lang="en" sz="1200"/>
              <a:t>ainsi</a:t>
            </a:r>
            <a:r>
              <a:rPr lang="en" sz="1200"/>
              <a:t> que les graphes </a:t>
            </a:r>
            <a:r>
              <a:rPr lang="en" sz="1200"/>
              <a:t>analytiques</a:t>
            </a:r>
            <a:r>
              <a:rPr lang="en" sz="1200"/>
              <a:t>.</a:t>
            </a:r>
            <a:endParaRPr sz="1200"/>
          </a:p>
        </p:txBody>
      </p:sp>
      <p:cxnSp>
        <p:nvCxnSpPr>
          <p:cNvPr id="662" name="Google Shape;662;p32"/>
          <p:cNvCxnSpPr/>
          <p:nvPr/>
        </p:nvCxnSpPr>
        <p:spPr>
          <a:xfrm>
            <a:off x="3441975" y="22544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63" name="Google Shape;663;p32"/>
          <p:cNvCxnSpPr/>
          <p:nvPr/>
        </p:nvCxnSpPr>
        <p:spPr>
          <a:xfrm>
            <a:off x="3441975" y="1471250"/>
            <a:ext cx="552600" cy="0"/>
          </a:xfrm>
          <a:prstGeom prst="straightConnector1">
            <a:avLst/>
          </a:prstGeom>
          <a:noFill/>
          <a:ln cap="flat" cmpd="sng" w="19050">
            <a:solidFill>
              <a:schemeClr val="dk1"/>
            </a:solidFill>
            <a:prstDash val="solid"/>
            <a:round/>
            <a:headEnd len="med" w="med" type="none"/>
            <a:tailEnd len="med" w="med" type="stealth"/>
          </a:ln>
        </p:spPr>
      </p:cxnSp>
      <p:sp>
        <p:nvSpPr>
          <p:cNvPr id="664" name="Google Shape;664;p32"/>
          <p:cNvSpPr txBox="1"/>
          <p:nvPr/>
        </p:nvSpPr>
        <p:spPr>
          <a:xfrm>
            <a:off x="1066000" y="770825"/>
            <a:ext cx="631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Golos Text"/>
                <a:ea typeface="Golos Text"/>
                <a:cs typeface="Golos Text"/>
                <a:sym typeface="Golos Text"/>
              </a:rPr>
              <a:t>4</a:t>
            </a:r>
            <a:r>
              <a:rPr lang="en" sz="1700">
                <a:solidFill>
                  <a:schemeClr val="lt1"/>
                </a:solidFill>
                <a:latin typeface="Golos Text"/>
                <a:ea typeface="Golos Text"/>
                <a:cs typeface="Golos Text"/>
                <a:sym typeface="Golos Text"/>
              </a:rPr>
              <a:t>.	Gestion des ventes</a:t>
            </a:r>
            <a:endParaRPr sz="1700">
              <a:solidFill>
                <a:schemeClr val="lt1"/>
              </a:solidFill>
              <a:latin typeface="Golos Text"/>
              <a:ea typeface="Golos Text"/>
              <a:cs typeface="Golos Text"/>
              <a:sym typeface="Golos Text"/>
            </a:endParaRPr>
          </a:p>
        </p:txBody>
      </p:sp>
      <p:cxnSp>
        <p:nvCxnSpPr>
          <p:cNvPr id="665" name="Google Shape;665;p32"/>
          <p:cNvCxnSpPr/>
          <p:nvPr/>
        </p:nvCxnSpPr>
        <p:spPr>
          <a:xfrm>
            <a:off x="3441975" y="30651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66" name="Google Shape;666;p32"/>
          <p:cNvCxnSpPr/>
          <p:nvPr/>
        </p:nvCxnSpPr>
        <p:spPr>
          <a:xfrm>
            <a:off x="3563200" y="37984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 des besoins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2" name="Google Shape;672;p33"/>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Choix d’une méthodologie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Dans le cadre de notre projet de fin d’étude, on va  opter pour une méthode orientée objet basée sur UML. Avant de présenter la démarche choisie, on commence par un bref aperçu de l’approche objet et du langage UML.</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L’approche objet</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Elle a pour but de modéliser des propriétés statiques et dynamiques de l’environnement dans lequel sont définis les besoins appelés domaine du problème. Le couplage devient alors dynamique et les évolutions fonctionnelles ne remettent plus en cause la structure alors dynamique statique du logiciel, ce qui réduit la distorsion entre le réel et le système informatique.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cxnSp>
        <p:nvCxnSpPr>
          <p:cNvPr id="673" name="Google Shape;673;p33"/>
          <p:cNvCxnSpPr/>
          <p:nvPr/>
        </p:nvCxnSpPr>
        <p:spPr>
          <a:xfrm>
            <a:off x="3377850" y="28474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74" name="Google Shape;674;p33"/>
          <p:cNvCxnSpPr/>
          <p:nvPr/>
        </p:nvCxnSpPr>
        <p:spPr>
          <a:xfrm>
            <a:off x="4475400" y="1521550"/>
            <a:ext cx="552600" cy="0"/>
          </a:xfrm>
          <a:prstGeom prst="straightConnector1">
            <a:avLst/>
          </a:prstGeom>
          <a:noFill/>
          <a:ln cap="flat" cmpd="sng" w="19050">
            <a:solidFill>
              <a:schemeClr val="dk1"/>
            </a:solidFill>
            <a:prstDash val="solid"/>
            <a:round/>
            <a:headEnd len="med" w="med" type="none"/>
            <a:tailEnd len="med" w="med" type="stealth"/>
          </a:ln>
        </p:spPr>
      </p:cxnSp>
      <p:pic>
        <p:nvPicPr>
          <p:cNvPr id="675" name="Google Shape;675;p33"/>
          <p:cNvPicPr preferRelativeResize="0"/>
          <p:nvPr/>
        </p:nvPicPr>
        <p:blipFill>
          <a:blip r:embed="rId3">
            <a:alphaModFix/>
          </a:blip>
          <a:stretch>
            <a:fillRect/>
          </a:stretch>
        </p:blipFill>
        <p:spPr>
          <a:xfrm>
            <a:off x="5833925" y="0"/>
            <a:ext cx="2109500" cy="210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Description du langage uml (unified modeling language) </a:t>
            </a:r>
            <a:endParaRPr sz="2000"/>
          </a:p>
        </p:txBody>
      </p:sp>
      <p:sp>
        <p:nvSpPr>
          <p:cNvPr id="681" name="Google Shape;681;p3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  représente l’état des langages de modélisation objet. Il fournit le fondement pour spécifier, construire, visualiser et décrire les artefacts d’un système informatique.</a:t>
            </a:r>
            <a:endParaRPr/>
          </a:p>
          <a:p>
            <a:pPr indent="0" lvl="0" marL="0" rtl="0" algn="l">
              <a:spcBef>
                <a:spcPts val="1000"/>
              </a:spcBef>
              <a:spcAft>
                <a:spcPts val="0"/>
              </a:spcAft>
              <a:buNone/>
            </a:pPr>
            <a:r>
              <a:rPr lang="en"/>
              <a:t>Alors UML peut substituer sans perte d’information, les autres modélisations </a:t>
            </a:r>
            <a:r>
              <a:rPr lang="en"/>
              <a:t>orientées</a:t>
            </a:r>
            <a:r>
              <a:rPr lang="en"/>
              <a:t> objet des notations celle de BOOCH, OMT ou encore OOSE. Il se place comme le successeur naturel des notations définies dans le cadre de ces méthodes ; il s’est d’ailleurs imposé à la fois auprès des utilisateurs et sur le terrain de la normalisation. </a:t>
            </a:r>
            <a:endParaRPr/>
          </a:p>
          <a:p>
            <a:pPr indent="0" lvl="0" marL="0" rtl="0" algn="l">
              <a:spcBef>
                <a:spcPts val="1000"/>
              </a:spcBef>
              <a:spcAft>
                <a:spcPts val="0"/>
              </a:spcAft>
              <a:buNone/>
            </a:pPr>
            <a:r>
              <a:rPr lang="en"/>
              <a:t>UML offre une multitude des diagrammes structurels et comportementaux pour représenter respectivement des vues statiques et dynamiques d’un système. En effet, un diagramme donne à l’utilisateur un moyen de visualiser et de manipuler des éléments de modélisation. On présente dans ce qui suit les diagrammes d’UML.</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5"/>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Identification et présentation des cas </a:t>
            </a:r>
            <a:r>
              <a:rPr lang="en" sz="2800"/>
              <a:t>d'utilisation</a:t>
            </a:r>
            <a:r>
              <a:rPr lang="en" sz="2800"/>
              <a:t> </a:t>
            </a:r>
            <a:endParaRPr sz="2800"/>
          </a:p>
        </p:txBody>
      </p:sp>
      <p:sp>
        <p:nvSpPr>
          <p:cNvPr id="687" name="Google Shape;687;p35"/>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Golos Text Medium"/>
                <a:ea typeface="Golos Text Medium"/>
                <a:cs typeface="Golos Text Medium"/>
                <a:sym typeface="Golos Text Medium"/>
              </a:rPr>
              <a:t>Définition</a:t>
            </a:r>
            <a:r>
              <a:rPr lang="en" sz="2000">
                <a:latin typeface="Golos Text Medium"/>
                <a:ea typeface="Golos Text Medium"/>
                <a:cs typeface="Golos Text Medium"/>
                <a:sym typeface="Golos Text Medium"/>
              </a:rPr>
              <a: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Les diagrammes des cas d’utilisation décrivent sous forme d’action et de réaction, le comportement du système de point de vue utilisateur, ils permettent de définir les limites et les relations entre le système et son environnement et ils recouvrent toutes les phases de développement depuis le cahier des charges jusqu’ à l’implémentation.</a:t>
            </a:r>
            <a:endParaRPr/>
          </a:p>
          <a:p>
            <a:pPr indent="0" lvl="0" marL="0" rtl="0" algn="l">
              <a:spcBef>
                <a:spcPts val="1000"/>
              </a:spcBef>
              <a:spcAft>
                <a:spcPts val="0"/>
              </a:spcAft>
              <a:buNone/>
            </a:pPr>
            <a:r>
              <a:rPr lang="en"/>
              <a:t>Un cas d’utilisation représente l’utilisation et le fonctionnement du système.</a:t>
            </a:r>
            <a:endParaRPr/>
          </a:p>
          <a:p>
            <a:pPr indent="0" lvl="0" marL="0" rtl="0" algn="l">
              <a:spcBef>
                <a:spcPts val="1000"/>
              </a:spcBef>
              <a:spcAft>
                <a:spcPts val="0"/>
              </a:spcAft>
              <a:buNone/>
            </a:pPr>
            <a:r>
              <a:rPr lang="en"/>
              <a:t>On va commencer par identifier les acteurs  qui interagissent avec le système. Par la suite, nous allons présenter les fonctionnalités attendues de la part du système.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cxnSp>
        <p:nvCxnSpPr>
          <p:cNvPr id="688" name="Google Shape;688;p35"/>
          <p:cNvCxnSpPr/>
          <p:nvPr/>
        </p:nvCxnSpPr>
        <p:spPr>
          <a:xfrm>
            <a:off x="2150050" y="14962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Acteurs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4" name="Google Shape;694;p36"/>
          <p:cNvSpPr txBox="1"/>
          <p:nvPr>
            <p:ph idx="1" type="body"/>
          </p:nvPr>
        </p:nvSpPr>
        <p:spPr>
          <a:xfrm>
            <a:off x="715100" y="1242450"/>
            <a:ext cx="492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Administrateur</a:t>
            </a:r>
            <a:r>
              <a:rPr lang="en" sz="2000">
                <a:latin typeface="Golos Text Medium"/>
                <a:ea typeface="Golos Text Medium"/>
                <a:cs typeface="Golos Text Medium"/>
                <a:sym typeface="Golos Text Medium"/>
              </a:rPr>
              <a: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Étant l’acteur principal, l’administrateur peut effectuer plusieurs fonctionnalités à savoir : gestion des produits, gestion des catégories, gestion des utilisateurs et gestion des ventes.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Caissier</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Le caissier est l’acteur secondaire dans notre étude. Il peut passer des commandes pour être encaisser au futur, il peut encaisser ces mêmes commandes et il peut consulter les commandes non encaissées sur son nom.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cxnSp>
        <p:nvCxnSpPr>
          <p:cNvPr id="695" name="Google Shape;695;p36"/>
          <p:cNvCxnSpPr/>
          <p:nvPr/>
        </p:nvCxnSpPr>
        <p:spPr>
          <a:xfrm>
            <a:off x="2392125" y="30875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696" name="Google Shape;696;p36"/>
          <p:cNvCxnSpPr/>
          <p:nvPr/>
        </p:nvCxnSpPr>
        <p:spPr>
          <a:xfrm>
            <a:off x="3173725" y="1534175"/>
            <a:ext cx="552600" cy="0"/>
          </a:xfrm>
          <a:prstGeom prst="straightConnector1">
            <a:avLst/>
          </a:prstGeom>
          <a:noFill/>
          <a:ln cap="flat" cmpd="sng" w="19050">
            <a:solidFill>
              <a:schemeClr val="dk1"/>
            </a:solidFill>
            <a:prstDash val="solid"/>
            <a:round/>
            <a:headEnd len="med" w="med" type="none"/>
            <a:tailEnd len="med" w="med" type="stealth"/>
          </a:ln>
        </p:spPr>
      </p:cxnSp>
      <p:pic>
        <p:nvPicPr>
          <p:cNvPr id="697" name="Google Shape;697;p36"/>
          <p:cNvPicPr preferRelativeResize="0"/>
          <p:nvPr/>
        </p:nvPicPr>
        <p:blipFill>
          <a:blip r:embed="rId3">
            <a:alphaModFix/>
          </a:blip>
          <a:stretch>
            <a:fillRect/>
          </a:stretch>
        </p:blipFill>
        <p:spPr>
          <a:xfrm>
            <a:off x="5639000" y="1129400"/>
            <a:ext cx="3200200" cy="320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Dédicaces et remerciement</a:t>
            </a:r>
            <a:endParaRPr/>
          </a:p>
        </p:txBody>
      </p:sp>
      <p:sp>
        <p:nvSpPr>
          <p:cNvPr id="183" name="Google Shape;183;p19"/>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olos Text Medium"/>
                <a:ea typeface="Golos Text Medium"/>
                <a:cs typeface="Golos Text Medium"/>
                <a:sym typeface="Golos Text Medium"/>
              </a:rPr>
              <a: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latin typeface="Golos Text Medium"/>
                <a:ea typeface="Golos Text Medium"/>
                <a:cs typeface="Golos Text Medium"/>
                <a:sym typeface="Golos Text Medium"/>
              </a:rPr>
              <a:t>Dédicaces             </a:t>
            </a:r>
            <a:r>
              <a:rPr lang="en"/>
              <a:t>Je dédie ce travail à ma chère famille, que nulle dédicace ne peut exprimer mes sincères sentiments, pour leur patience illimitée, leur encouragement contenu, leur aide, en témoignage de mon profond amour et respect pour ses grands sacrifices.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sz="2000">
                <a:latin typeface="Golos Text Medium"/>
                <a:ea typeface="Golos Text Medium"/>
                <a:cs typeface="Golos Text Medium"/>
                <a:sym typeface="Golos Text Medium"/>
              </a:rPr>
              <a:t>Remerciement            </a:t>
            </a:r>
            <a:r>
              <a:rPr lang="en"/>
              <a:t>Je veux exprimer par ces quelques lignes de remerciements mes gratitudes envers tous ceux en qui, par leur présence, leur soutien, leur disponibilité et leurs conseils nous avons trouvé courage afin d’accomplir ce projet.</a:t>
            </a:r>
            <a:endParaRPr/>
          </a:p>
        </p:txBody>
      </p:sp>
      <p:cxnSp>
        <p:nvCxnSpPr>
          <p:cNvPr id="184" name="Google Shape;184;p19"/>
          <p:cNvCxnSpPr/>
          <p:nvPr/>
        </p:nvCxnSpPr>
        <p:spPr>
          <a:xfrm>
            <a:off x="2677100" y="36015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85" name="Google Shape;185;p19"/>
          <p:cNvCxnSpPr/>
          <p:nvPr/>
        </p:nvCxnSpPr>
        <p:spPr>
          <a:xfrm>
            <a:off x="2212992" y="19817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7"/>
          <p:cNvSpPr txBox="1"/>
          <p:nvPr>
            <p:ph type="title"/>
          </p:nvPr>
        </p:nvSpPr>
        <p:spPr>
          <a:xfrm>
            <a:off x="393575" y="535050"/>
            <a:ext cx="4332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Les cas d’utilisation</a:t>
            </a:r>
            <a:endParaRPr sz="2800"/>
          </a:p>
        </p:txBody>
      </p:sp>
      <p:sp>
        <p:nvSpPr>
          <p:cNvPr id="703" name="Google Shape;703;p37"/>
          <p:cNvSpPr txBox="1"/>
          <p:nvPr>
            <p:ph idx="1" type="body"/>
          </p:nvPr>
        </p:nvSpPr>
        <p:spPr>
          <a:xfrm>
            <a:off x="715100" y="1242450"/>
            <a:ext cx="38223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cas d'utilisation permettent de représenter le fonctionnement du système vis-à-vis de l'utilisateur. Il s’agit d’une vue du système dans son environnement extérieur. Chaque cas d’utilisation peut être spécifié sous forme de séquences d’informations entrantes et sortantes, indiquant l’aspect dynamique du système.</a:t>
            </a:r>
            <a:endParaRPr/>
          </a:p>
          <a:p>
            <a:pPr indent="0" lvl="0" marL="0" rtl="0" algn="l">
              <a:spcBef>
                <a:spcPts val="1000"/>
              </a:spcBef>
              <a:spcAft>
                <a:spcPts val="0"/>
              </a:spcAft>
              <a:buNone/>
            </a:pPr>
            <a:r>
              <a:rPr lang="en"/>
              <a:t>Dans le figure suivant, on va inspecter le diagramme de cas d’utilisation global</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04" name="Google Shape;704;p37"/>
          <p:cNvPicPr preferRelativeResize="0"/>
          <p:nvPr/>
        </p:nvPicPr>
        <p:blipFill>
          <a:blip r:embed="rId3">
            <a:alphaModFix/>
          </a:blip>
          <a:stretch>
            <a:fillRect/>
          </a:stretch>
        </p:blipFill>
        <p:spPr>
          <a:xfrm>
            <a:off x="4726175" y="515238"/>
            <a:ext cx="4113025" cy="411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38"/>
          <p:cNvPicPr preferRelativeResize="0"/>
          <p:nvPr/>
        </p:nvPicPr>
        <p:blipFill>
          <a:blip r:embed="rId3">
            <a:alphaModFix/>
          </a:blip>
          <a:stretch>
            <a:fillRect/>
          </a:stretch>
        </p:blipFill>
        <p:spPr>
          <a:xfrm>
            <a:off x="152400" y="152400"/>
            <a:ext cx="8495557"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9"/>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Diagramme de classes </a:t>
            </a:r>
            <a:r>
              <a:rPr lang="en" sz="2800"/>
              <a:t> </a:t>
            </a:r>
            <a:endParaRPr sz="2800"/>
          </a:p>
        </p:txBody>
      </p:sp>
      <p:sp>
        <p:nvSpPr>
          <p:cNvPr id="715" name="Google Shape;715;p39"/>
          <p:cNvSpPr txBox="1"/>
          <p:nvPr>
            <p:ph idx="1" type="body"/>
          </p:nvPr>
        </p:nvSpPr>
        <p:spPr>
          <a:xfrm>
            <a:off x="715100" y="1242450"/>
            <a:ext cx="7713900" cy="12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diagramme de classes UML décrit les structures d’objets et d’informations utilisées sur notre site web, à la fois en interne et en communication avec ses utilisateurs. Il décrit les informations sans faire référence à une implémentation de nombreuses manières, comme les tables de bases de données.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16" name="Google Shape;716;p39"/>
          <p:cNvPicPr preferRelativeResize="0"/>
          <p:nvPr/>
        </p:nvPicPr>
        <p:blipFill>
          <a:blip r:embed="rId3">
            <a:alphaModFix/>
          </a:blip>
          <a:stretch>
            <a:fillRect/>
          </a:stretch>
        </p:blipFill>
        <p:spPr>
          <a:xfrm>
            <a:off x="2497575" y="2693025"/>
            <a:ext cx="4148838" cy="2323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40"/>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Diagramme de classes  </a:t>
            </a:r>
            <a:endParaRPr sz="2800"/>
          </a:p>
        </p:txBody>
      </p:sp>
      <p:sp>
        <p:nvSpPr>
          <p:cNvPr id="722" name="Google Shape;722;p40"/>
          <p:cNvSpPr txBox="1"/>
          <p:nvPr>
            <p:ph idx="1" type="body"/>
          </p:nvPr>
        </p:nvSpPr>
        <p:spPr>
          <a:xfrm>
            <a:off x="715100" y="1242450"/>
            <a:ext cx="77139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En général un diagramme de classe peut contenir les éléments suivants :</a:t>
            </a:r>
            <a:endParaRPr/>
          </a:p>
          <a:p>
            <a:pPr indent="-317500" lvl="0" marL="457200" rtl="0" algn="l">
              <a:spcBef>
                <a:spcPts val="1000"/>
              </a:spcBef>
              <a:spcAft>
                <a:spcPts val="0"/>
              </a:spcAft>
              <a:buClr>
                <a:schemeClr val="accent3"/>
              </a:buClr>
              <a:buSzPts val="1400"/>
              <a:buAutoNum type="arabicPeriod"/>
            </a:pPr>
            <a:r>
              <a:rPr b="1" lang="en">
                <a:solidFill>
                  <a:schemeClr val="accent3"/>
                </a:solidFill>
              </a:rPr>
              <a:t>Les classes  :</a:t>
            </a:r>
            <a:r>
              <a:rPr lang="en"/>
              <a:t> une classe représente la description formelle d’un ensemble d’objets ayant une sémantique et des caractéristiques communes. Elle est représentée en utilisant un rectangle divisé en trois sections. La section supérieure est le nom de la classe. La section centrale définit les propriétés de la classe alors que la section de base énumère les méthodes de la classe.</a:t>
            </a:r>
            <a:endParaRPr/>
          </a:p>
          <a:p>
            <a:pPr indent="-317500" lvl="0" marL="457200" rtl="0" algn="l">
              <a:spcBef>
                <a:spcPts val="0"/>
              </a:spcBef>
              <a:spcAft>
                <a:spcPts val="0"/>
              </a:spcAft>
              <a:buClr>
                <a:schemeClr val="accent3"/>
              </a:buClr>
              <a:buSzPts val="1400"/>
              <a:buAutoNum type="arabicPeriod"/>
            </a:pPr>
            <a:r>
              <a:rPr b="1" lang="en">
                <a:solidFill>
                  <a:schemeClr val="accent3"/>
                </a:solidFill>
              </a:rPr>
              <a:t>Les associations :</a:t>
            </a:r>
            <a:r>
              <a:rPr lang="en"/>
              <a:t> une association est une relation entre deux classes ou plus, qui décrit les connexions structurelles entre leurs instances. Une association indique donc que des liens peuvent exister entre des instances des classes associées.</a:t>
            </a:r>
            <a:endParaRPr/>
          </a:p>
          <a:p>
            <a:pPr indent="-317500" lvl="0" marL="457200" rtl="0" algn="l">
              <a:spcBef>
                <a:spcPts val="0"/>
              </a:spcBef>
              <a:spcAft>
                <a:spcPts val="0"/>
              </a:spcAft>
              <a:buClr>
                <a:schemeClr val="accent3"/>
              </a:buClr>
              <a:buSzPts val="1400"/>
              <a:buAutoNum type="arabicPeriod"/>
            </a:pPr>
            <a:r>
              <a:rPr b="1" lang="en">
                <a:solidFill>
                  <a:schemeClr val="accent3"/>
                </a:solidFill>
              </a:rPr>
              <a:t>Les attributs  : </a:t>
            </a:r>
            <a:r>
              <a:rPr lang="en"/>
              <a:t>les attributs représentent les données encapsulées dans les objets des classes. Chacune de ces informations est définie par un nom, un type de données, une visibilité et peut être initiale. Le nom de l’attribut doit être unique dans la classe.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41"/>
          <p:cNvPicPr preferRelativeResize="0"/>
          <p:nvPr/>
        </p:nvPicPr>
        <p:blipFill>
          <a:blip r:embed="rId3">
            <a:alphaModFix/>
          </a:blip>
          <a:stretch>
            <a:fillRect/>
          </a:stretch>
        </p:blipFill>
        <p:spPr>
          <a:xfrm>
            <a:off x="152400" y="152400"/>
            <a:ext cx="8776274"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42"/>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Conclusion </a:t>
            </a:r>
            <a:endParaRPr sz="2800"/>
          </a:p>
        </p:txBody>
      </p:sp>
      <p:sp>
        <p:nvSpPr>
          <p:cNvPr id="733" name="Google Shape;733;p42"/>
          <p:cNvSpPr txBox="1"/>
          <p:nvPr>
            <p:ph idx="1" type="body"/>
          </p:nvPr>
        </p:nvSpPr>
        <p:spPr>
          <a:xfrm>
            <a:off x="715100" y="1242450"/>
            <a:ext cx="7713900" cy="12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ce chapitre nous avons fait l’analyse et la présentation des principaux diagrammes de conception. Dans le chapitre suivant, nous </a:t>
            </a:r>
            <a:r>
              <a:rPr lang="en"/>
              <a:t>aborderons</a:t>
            </a:r>
            <a:r>
              <a:rPr lang="en"/>
              <a:t> la dernière partie qui représente la partie réalisation de notre site web, </a:t>
            </a:r>
            <a:r>
              <a:rPr lang="en"/>
              <a:t>en nous basant</a:t>
            </a:r>
            <a:r>
              <a:rPr lang="en"/>
              <a:t> sur les mécanismes et les solutions </a:t>
            </a:r>
            <a:r>
              <a:rPr lang="en"/>
              <a:t>déterminées</a:t>
            </a:r>
            <a:r>
              <a:rPr lang="en"/>
              <a:t> dans la phase conception.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34" name="Google Shape;734;p42"/>
          <p:cNvPicPr preferRelativeResize="0"/>
          <p:nvPr/>
        </p:nvPicPr>
        <p:blipFill rotWithShape="1">
          <a:blip r:embed="rId3">
            <a:alphaModFix/>
          </a:blip>
          <a:srcRect b="21996" l="0" r="0" t="22002"/>
          <a:stretch/>
        </p:blipFill>
        <p:spPr>
          <a:xfrm>
            <a:off x="2497575" y="2693025"/>
            <a:ext cx="4148840" cy="2323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Réalisation du Projet</a:t>
            </a:r>
            <a:endParaRPr/>
          </a:p>
        </p:txBody>
      </p:sp>
      <p:sp>
        <p:nvSpPr>
          <p:cNvPr id="740" name="Google Shape;740;p43"/>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741" name="Google Shape;741;p43"/>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4"/>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Application  Web</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p:txBody>
      </p:sp>
      <p:sp>
        <p:nvSpPr>
          <p:cNvPr id="747" name="Google Shape;747;p44"/>
          <p:cNvSpPr txBox="1"/>
          <p:nvPr>
            <p:ph idx="1" type="body"/>
          </p:nvPr>
        </p:nvSpPr>
        <p:spPr>
          <a:xfrm>
            <a:off x="715100" y="1242450"/>
            <a:ext cx="7713900" cy="12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informatique, une application web (aussi appelée web application, de l’anglais) est une application manipulable directement en ligne grâce à un navigateur web et qui ne nécessite donc pas d’installation sur les machines clientes, contrairement aux applications mobiles.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48" name="Google Shape;748;p44"/>
          <p:cNvPicPr preferRelativeResize="0"/>
          <p:nvPr/>
        </p:nvPicPr>
        <p:blipFill>
          <a:blip r:embed="rId3">
            <a:alphaModFix/>
          </a:blip>
          <a:stretch>
            <a:fillRect/>
          </a:stretch>
        </p:blipFill>
        <p:spPr>
          <a:xfrm>
            <a:off x="2290963" y="2642475"/>
            <a:ext cx="4562175" cy="2323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avantages des applications web </a:t>
            </a:r>
            <a:endParaRPr/>
          </a:p>
        </p:txBody>
      </p:sp>
      <p:sp>
        <p:nvSpPr>
          <p:cNvPr id="754" name="Google Shape;754;p45"/>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Aucune installation pour l’utilisateur</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Mises à jour simplifiées</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Mises à jour plus fréquentes</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Une meilleure expérience utilisateur</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Calcul de données capable de monter en charge</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Sécurité des contenus</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Un accès plus rapide</a:t>
            </a:r>
            <a:endParaRPr sz="2000">
              <a:latin typeface="Golos Text Medium"/>
              <a:ea typeface="Golos Text Medium"/>
              <a:cs typeface="Golos Text Medium"/>
              <a:sym typeface="Golos Text Medium"/>
            </a:endParaRPr>
          </a:p>
        </p:txBody>
      </p:sp>
      <p:cxnSp>
        <p:nvCxnSpPr>
          <p:cNvPr id="755" name="Google Shape;755;p45"/>
          <p:cNvCxnSpPr/>
          <p:nvPr/>
        </p:nvCxnSpPr>
        <p:spPr>
          <a:xfrm>
            <a:off x="5826925" y="14779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56" name="Google Shape;756;p45"/>
          <p:cNvCxnSpPr/>
          <p:nvPr/>
        </p:nvCxnSpPr>
        <p:spPr>
          <a:xfrm>
            <a:off x="4295750" y="1984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57" name="Google Shape;757;p45"/>
          <p:cNvCxnSpPr/>
          <p:nvPr/>
        </p:nvCxnSpPr>
        <p:spPr>
          <a:xfrm>
            <a:off x="4848350" y="24607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inconvénients des applications web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3" name="Google Shape;763;p46"/>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Web Connect</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L’application est obligée d’être connecté à internet pour pouvoir utiliser le service web.</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Erreur</a:t>
            </a: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Web</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En cas de suppression de service web, L’application entraînera une erreur.</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Limitation Web</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Les services Web souffrent de performances faibles comparées à d’autres approches de l’informatique répartie.</a:t>
            </a:r>
            <a:endParaRPr/>
          </a:p>
        </p:txBody>
      </p:sp>
      <p:cxnSp>
        <p:nvCxnSpPr>
          <p:cNvPr id="764" name="Google Shape;764;p46"/>
          <p:cNvCxnSpPr/>
          <p:nvPr/>
        </p:nvCxnSpPr>
        <p:spPr>
          <a:xfrm>
            <a:off x="2902025" y="14852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65" name="Google Shape;765;p46"/>
          <p:cNvCxnSpPr/>
          <p:nvPr/>
        </p:nvCxnSpPr>
        <p:spPr>
          <a:xfrm>
            <a:off x="2633175" y="236620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66" name="Google Shape;766;p46"/>
          <p:cNvCxnSpPr/>
          <p:nvPr/>
        </p:nvCxnSpPr>
        <p:spPr>
          <a:xfrm>
            <a:off x="3185775" y="321367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91" name="Google Shape;191;p20"/>
          <p:cNvSpPr txBox="1"/>
          <p:nvPr>
            <p:ph idx="1" type="subTitle"/>
          </p:nvPr>
        </p:nvSpPr>
        <p:spPr>
          <a:xfrm>
            <a:off x="2050814" y="407765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Réalisation du Projet</a:t>
            </a:r>
            <a:endParaRPr/>
          </a:p>
        </p:txBody>
      </p:sp>
      <p:sp>
        <p:nvSpPr>
          <p:cNvPr id="192" name="Google Shape;192;p20"/>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de matières</a:t>
            </a:r>
            <a:endParaRPr/>
          </a:p>
        </p:txBody>
      </p:sp>
      <p:cxnSp>
        <p:nvCxnSpPr>
          <p:cNvPr id="193" name="Google Shape;193;p20"/>
          <p:cNvCxnSpPr/>
          <p:nvPr/>
        </p:nvCxnSpPr>
        <p:spPr>
          <a:xfrm>
            <a:off x="1259000" y="31652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94" name="Google Shape;194;p20"/>
          <p:cNvSpPr txBox="1"/>
          <p:nvPr>
            <p:ph idx="3" type="title"/>
          </p:nvPr>
        </p:nvSpPr>
        <p:spPr>
          <a:xfrm>
            <a:off x="715100" y="355233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5" name="Google Shape;195;p20"/>
          <p:cNvSpPr txBox="1"/>
          <p:nvPr>
            <p:ph idx="4" type="subTitle"/>
          </p:nvPr>
        </p:nvSpPr>
        <p:spPr>
          <a:xfrm>
            <a:off x="2050814" y="3490121"/>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Etude conceptuelle du Projet</a:t>
            </a:r>
            <a:endParaRPr/>
          </a:p>
        </p:txBody>
      </p:sp>
      <p:sp>
        <p:nvSpPr>
          <p:cNvPr id="196" name="Google Shape;196;p20"/>
          <p:cNvSpPr txBox="1"/>
          <p:nvPr>
            <p:ph idx="5" type="title"/>
          </p:nvPr>
        </p:nvSpPr>
        <p:spPr>
          <a:xfrm>
            <a:off x="715100" y="4131133"/>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97" name="Google Shape;197;p20"/>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Présentation du contexte du Projet </a:t>
            </a:r>
            <a:endParaRPr/>
          </a:p>
        </p:txBody>
      </p:sp>
      <p:cxnSp>
        <p:nvCxnSpPr>
          <p:cNvPr id="198" name="Google Shape;198;p20"/>
          <p:cNvCxnSpPr/>
          <p:nvPr/>
        </p:nvCxnSpPr>
        <p:spPr>
          <a:xfrm>
            <a:off x="1259000" y="381497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99" name="Google Shape;199;p20"/>
          <p:cNvCxnSpPr/>
          <p:nvPr/>
        </p:nvCxnSpPr>
        <p:spPr>
          <a:xfrm>
            <a:off x="1259000" y="4393775"/>
            <a:ext cx="552600" cy="0"/>
          </a:xfrm>
          <a:prstGeom prst="straightConnector1">
            <a:avLst/>
          </a:prstGeom>
          <a:noFill/>
          <a:ln cap="flat" cmpd="sng" w="19050">
            <a:solidFill>
              <a:schemeClr val="dk1"/>
            </a:solidFill>
            <a:prstDash val="solid"/>
            <a:round/>
            <a:headEnd len="med" w="med" type="none"/>
            <a:tailEnd len="med" w="med" type="stealth"/>
          </a:ln>
        </p:spPr>
      </p:cxnSp>
      <p:sp>
        <p:nvSpPr>
          <p:cNvPr id="200" name="Google Shape;200;p20"/>
          <p:cNvSpPr txBox="1"/>
          <p:nvPr/>
        </p:nvSpPr>
        <p:spPr>
          <a:xfrm>
            <a:off x="715100" y="1363050"/>
            <a:ext cx="826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olos Text"/>
                <a:ea typeface="Golos Text"/>
                <a:cs typeface="Golos Text"/>
                <a:sym typeface="Golos Text"/>
              </a:rPr>
              <a:t>L’objectif de notre projet présenté dans ce rapport est la conception et la réalisation d’une application web de gestion d’une point de vente café restaurant.</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rPr lang="en">
                <a:latin typeface="Golos Text"/>
                <a:ea typeface="Golos Text"/>
                <a:cs typeface="Golos Text"/>
                <a:sym typeface="Golos Text"/>
              </a:rPr>
              <a:t>Et pour la réalisation de cette </a:t>
            </a:r>
            <a:r>
              <a:rPr lang="en">
                <a:latin typeface="Golos Text"/>
                <a:ea typeface="Golos Text"/>
                <a:cs typeface="Golos Text"/>
                <a:sym typeface="Golos Text"/>
              </a:rPr>
              <a:t>tâche</a:t>
            </a:r>
            <a:r>
              <a:rPr lang="en">
                <a:latin typeface="Golos Text"/>
                <a:ea typeface="Golos Text"/>
                <a:cs typeface="Golos Text"/>
                <a:sym typeface="Golos Text"/>
              </a:rPr>
              <a:t>, notre choix s’est porté sur UML comme langage de modélisation. Ce présent travail sera structuré en trois chapitres :</a:t>
            </a:r>
            <a:endParaRPr>
              <a:latin typeface="Golos Text"/>
              <a:ea typeface="Golos Text"/>
              <a:cs typeface="Golos Text"/>
              <a:sym typeface="Golos Tex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Environnement de travail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72" name="Google Shape;772;p47"/>
          <p:cNvSpPr txBox="1"/>
          <p:nvPr>
            <p:ph idx="1" type="body"/>
          </p:nvPr>
        </p:nvSpPr>
        <p:spPr>
          <a:xfrm>
            <a:off x="715100" y="1242450"/>
            <a:ext cx="39507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Environnement matériel </a:t>
            </a:r>
            <a:r>
              <a:rPr lang="en" sz="2000">
                <a:latin typeface="Golos Text Medium"/>
                <a:ea typeface="Golos Text Medium"/>
                <a:cs typeface="Golos Text Medium"/>
                <a:sym typeface="Golos Text Medium"/>
              </a:rPr>
              <a: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Le développement de l’environnement matériel est caractérisé par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	PC Portable : Lenovo</a:t>
            </a:r>
            <a:endParaRPr b="1"/>
          </a:p>
          <a:p>
            <a:pPr indent="0" lvl="0" marL="0" rtl="0" algn="l">
              <a:spcBef>
                <a:spcPts val="1000"/>
              </a:spcBef>
              <a:spcAft>
                <a:spcPts val="0"/>
              </a:spcAft>
              <a:buNone/>
            </a:pPr>
            <a:r>
              <a:rPr b="1" lang="en"/>
              <a:t>•	Système d’exploitation : Windows 11</a:t>
            </a:r>
            <a:endParaRPr b="1"/>
          </a:p>
          <a:p>
            <a:pPr indent="0" lvl="0" marL="0" rtl="0" algn="l">
              <a:spcBef>
                <a:spcPts val="1000"/>
              </a:spcBef>
              <a:spcAft>
                <a:spcPts val="0"/>
              </a:spcAft>
              <a:buNone/>
            </a:pPr>
            <a:r>
              <a:rPr b="1" lang="en"/>
              <a:t>•	Mémoire : 8.00 Go</a:t>
            </a:r>
            <a:endParaRPr b="1"/>
          </a:p>
          <a:p>
            <a:pPr indent="0" lvl="0" marL="0" rtl="0" algn="l">
              <a:spcBef>
                <a:spcPts val="1000"/>
              </a:spcBef>
              <a:spcAft>
                <a:spcPts val="0"/>
              </a:spcAft>
              <a:buNone/>
            </a:pPr>
            <a:r>
              <a:rPr b="1" lang="en"/>
              <a:t>•	Processeur : 2.40 GHZ</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73" name="Google Shape;773;p47"/>
          <p:cNvPicPr preferRelativeResize="0"/>
          <p:nvPr/>
        </p:nvPicPr>
        <p:blipFill>
          <a:blip r:embed="rId3">
            <a:alphaModFix/>
          </a:blip>
          <a:stretch>
            <a:fillRect/>
          </a:stretch>
        </p:blipFill>
        <p:spPr>
          <a:xfrm>
            <a:off x="4818200" y="1394800"/>
            <a:ext cx="3596300" cy="359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8"/>
          <p:cNvSpPr txBox="1"/>
          <p:nvPr>
            <p:ph idx="1" type="body"/>
          </p:nvPr>
        </p:nvSpPr>
        <p:spPr>
          <a:xfrm>
            <a:off x="234875" y="0"/>
            <a:ext cx="8133900" cy="48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(b) </a:t>
            </a:r>
            <a:r>
              <a:rPr lang="en" sz="2000">
                <a:latin typeface="Golos Text Medium"/>
                <a:ea typeface="Golos Text Medium"/>
                <a:cs typeface="Golos Text Medium"/>
                <a:sym typeface="Golos Text Medium"/>
              </a:rPr>
              <a:t>Choix et technologies utilisées</a:t>
            </a:r>
            <a:r>
              <a:rPr lang="en" sz="2000">
                <a:latin typeface="Golos Text Medium"/>
                <a:ea typeface="Golos Text Medium"/>
                <a:cs typeface="Golos Text Medium"/>
                <a:sym typeface="Golos Text Medium"/>
              </a:rPr>
              <a: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Les outils logiciels, les langages et les différentes technologies utilisées  pour la réalisation de notre projet sont les suivants :</a:t>
            </a:r>
            <a:endParaRPr/>
          </a:p>
          <a:p>
            <a:pPr indent="-336550" lvl="0" marL="457200" rtl="0" algn="l">
              <a:lnSpc>
                <a:spcPct val="150000"/>
              </a:lnSpc>
              <a:spcBef>
                <a:spcPts val="1000"/>
              </a:spcBef>
              <a:spcAft>
                <a:spcPts val="0"/>
              </a:spcAft>
              <a:buClr>
                <a:schemeClr val="lt1"/>
              </a:buClr>
              <a:buSzPts val="1700"/>
              <a:buFont typeface="Golos Text"/>
              <a:buAutoNum type="arabicPeriod"/>
            </a:pPr>
            <a:r>
              <a:rPr lang="en" sz="1700">
                <a:solidFill>
                  <a:schemeClr val="lt1"/>
                </a:solidFill>
              </a:rPr>
              <a:t>WampServer</a:t>
            </a:r>
            <a:endParaRPr sz="1700">
              <a:solidFill>
                <a:schemeClr val="lt1"/>
              </a:solidFill>
            </a:endParaRPr>
          </a:p>
          <a:p>
            <a:pPr indent="0" lvl="0" marL="0" rtl="0" algn="l">
              <a:spcBef>
                <a:spcPts val="0"/>
              </a:spcBef>
              <a:spcAft>
                <a:spcPts val="0"/>
              </a:spcAft>
              <a:buNone/>
            </a:pPr>
            <a:r>
              <a:rPr lang="en"/>
              <a:t>est une plate-forme de développement Web sous Windows pour des applications Web dynamiques à l’aide du serveur Apache2, du langage de scripts PHP et d’une base de données MySQL. Il possède également PHPMyAdmin pour gérer plus facilement vos       bases de données.</a:t>
            </a:r>
            <a:endParaRPr/>
          </a:p>
          <a:p>
            <a:pPr indent="-336550" lvl="0" marL="457200" rtl="0" algn="l">
              <a:lnSpc>
                <a:spcPct val="150000"/>
              </a:lnSpc>
              <a:spcBef>
                <a:spcPts val="1000"/>
              </a:spcBef>
              <a:spcAft>
                <a:spcPts val="0"/>
              </a:spcAft>
              <a:buClr>
                <a:schemeClr val="lt1"/>
              </a:buClr>
              <a:buSzPts val="1700"/>
              <a:buFont typeface="Golos Text"/>
              <a:buAutoNum type="arabicPeriod"/>
            </a:pPr>
            <a:r>
              <a:rPr lang="en" sz="1700">
                <a:solidFill>
                  <a:schemeClr val="lt1"/>
                </a:solidFill>
              </a:rPr>
              <a:t>Visual Studio Code</a:t>
            </a:r>
            <a:endParaRPr sz="1700">
              <a:solidFill>
                <a:schemeClr val="lt1"/>
              </a:solidFill>
            </a:endParaRPr>
          </a:p>
          <a:p>
            <a:pPr indent="0" lvl="0" marL="0" rtl="0" algn="l">
              <a:spcBef>
                <a:spcPts val="0"/>
              </a:spcBef>
              <a:spcAft>
                <a:spcPts val="0"/>
              </a:spcAft>
              <a:buNone/>
            </a:pPr>
            <a:r>
              <a:rPr lang="en"/>
              <a:t>est un éditeur de code source léger, mais puissant, qui s'exécute sur votre bureau et est disponible pour Windows, MacOs et Linux.</a:t>
            </a:r>
            <a:endParaRPr/>
          </a:p>
          <a:p>
            <a:pPr indent="-336550" lvl="0" marL="457200" rtl="0" algn="l">
              <a:lnSpc>
                <a:spcPct val="150000"/>
              </a:lnSpc>
              <a:spcBef>
                <a:spcPts val="1000"/>
              </a:spcBef>
              <a:spcAft>
                <a:spcPts val="0"/>
              </a:spcAft>
              <a:buClr>
                <a:schemeClr val="lt1"/>
              </a:buClr>
              <a:buSzPts val="1700"/>
              <a:buFont typeface="Golos Text"/>
              <a:buAutoNum type="arabicPeriod"/>
            </a:pPr>
            <a:r>
              <a:rPr lang="en" sz="1700">
                <a:solidFill>
                  <a:schemeClr val="lt1"/>
                </a:solidFill>
              </a:rPr>
              <a:t>PHP : hypertexte Préprocesseur </a:t>
            </a:r>
            <a:endParaRPr sz="1700">
              <a:solidFill>
                <a:schemeClr val="lt1"/>
              </a:solidFill>
            </a:endParaRPr>
          </a:p>
          <a:p>
            <a:pPr indent="0" lvl="0" marL="0" rtl="0" algn="l">
              <a:spcBef>
                <a:spcPts val="0"/>
              </a:spcBef>
              <a:spcAft>
                <a:spcPts val="0"/>
              </a:spcAft>
              <a:buNone/>
            </a:pPr>
            <a:r>
              <a:rPr lang="en"/>
              <a:t>plus connu sous son single PHP, est un langage de programmation libre, principalement utilisé pour produire des pages Web dynamiques via un serveur HTTP, mais pouvant également fonctionner comme n'importe quel langage interprété de façon locale. PHP est un langage impératif orienté objet.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1000"/>
              </a:spcBef>
              <a:spcAft>
                <a:spcPts val="0"/>
              </a:spcAft>
              <a:buNone/>
            </a:pPr>
            <a:r>
              <a:t/>
            </a:r>
            <a:endParaRPr sz="1700">
              <a:solidFill>
                <a:schemeClr val="lt1"/>
              </a:solidFill>
            </a:endParaRPr>
          </a:p>
          <a:p>
            <a:pPr indent="0" lvl="0" marL="0" rtl="0" algn="l">
              <a:lnSpc>
                <a:spcPct val="100000"/>
              </a:lnSpc>
              <a:spcBef>
                <a:spcPts val="0"/>
              </a:spcBef>
              <a:spcAft>
                <a:spcPts val="0"/>
              </a:spcAft>
              <a:buNone/>
            </a:pPr>
            <a:r>
              <a:t/>
            </a:r>
            <a:endParaRPr sz="1700">
              <a:solidFill>
                <a:schemeClr val="lt1"/>
              </a:solidFill>
            </a:endParaRPr>
          </a:p>
          <a:p>
            <a:pPr indent="0" lvl="0" marL="0" rtl="0" algn="l">
              <a:spcBef>
                <a:spcPts val="0"/>
              </a:spcBef>
              <a:spcAft>
                <a:spcPts val="1000"/>
              </a:spcAft>
              <a:buNone/>
            </a:pPr>
            <a:r>
              <a:t/>
            </a:r>
            <a:endParaRPr/>
          </a:p>
        </p:txBody>
      </p:sp>
      <p:pic>
        <p:nvPicPr>
          <p:cNvPr id="779" name="Google Shape;779;p48"/>
          <p:cNvPicPr preferRelativeResize="0"/>
          <p:nvPr/>
        </p:nvPicPr>
        <p:blipFill>
          <a:blip r:embed="rId3">
            <a:alphaModFix/>
          </a:blip>
          <a:stretch>
            <a:fillRect/>
          </a:stretch>
        </p:blipFill>
        <p:spPr>
          <a:xfrm>
            <a:off x="7703398" y="1672075"/>
            <a:ext cx="1449375" cy="530925"/>
          </a:xfrm>
          <a:prstGeom prst="rect">
            <a:avLst/>
          </a:prstGeom>
          <a:noFill/>
          <a:ln>
            <a:noFill/>
          </a:ln>
        </p:spPr>
      </p:pic>
      <p:pic>
        <p:nvPicPr>
          <p:cNvPr id="780" name="Google Shape;780;p48"/>
          <p:cNvPicPr preferRelativeResize="0"/>
          <p:nvPr/>
        </p:nvPicPr>
        <p:blipFill>
          <a:blip r:embed="rId4">
            <a:alphaModFix/>
          </a:blip>
          <a:stretch>
            <a:fillRect/>
          </a:stretch>
        </p:blipFill>
        <p:spPr>
          <a:xfrm>
            <a:off x="8282800" y="2587725"/>
            <a:ext cx="869975" cy="869975"/>
          </a:xfrm>
          <a:prstGeom prst="rect">
            <a:avLst/>
          </a:prstGeom>
          <a:noFill/>
          <a:ln>
            <a:noFill/>
          </a:ln>
        </p:spPr>
      </p:pic>
      <p:pic>
        <p:nvPicPr>
          <p:cNvPr id="781" name="Google Shape;781;p48"/>
          <p:cNvPicPr preferRelativeResize="0"/>
          <p:nvPr/>
        </p:nvPicPr>
        <p:blipFill>
          <a:blip r:embed="rId5">
            <a:alphaModFix/>
          </a:blip>
          <a:stretch>
            <a:fillRect/>
          </a:stretch>
        </p:blipFill>
        <p:spPr>
          <a:xfrm>
            <a:off x="8282800" y="3968800"/>
            <a:ext cx="869973" cy="926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9"/>
          <p:cNvSpPr txBox="1"/>
          <p:nvPr>
            <p:ph idx="1" type="body"/>
          </p:nvPr>
        </p:nvSpPr>
        <p:spPr>
          <a:xfrm>
            <a:off x="715100" y="434725"/>
            <a:ext cx="6364500" cy="41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4.	MySQL</a:t>
            </a:r>
            <a:endParaRPr sz="1700">
              <a:solidFill>
                <a:schemeClr val="lt1"/>
              </a:solidFill>
            </a:endParaRPr>
          </a:p>
          <a:p>
            <a:pPr indent="0" lvl="0" marL="0" rtl="0" algn="l">
              <a:spcBef>
                <a:spcPts val="1000"/>
              </a:spcBef>
              <a:spcAft>
                <a:spcPts val="0"/>
              </a:spcAft>
              <a:buNone/>
            </a:pPr>
            <a:r>
              <a:rPr lang="en"/>
              <a:t>MySQL en français est une base de données relationnelle open source qui est largement utilisée dans le développement web et d'autres applications. MySQL est un acronyme pour "Structured Query Language" (Langage de Requête Structurée) en anglais, qui se traduit en français par "Langage de Requête Structurée".</a:t>
            </a:r>
            <a:endParaRPr/>
          </a:p>
          <a:p>
            <a:pPr indent="0" lvl="0" marL="0" rtl="0" algn="l">
              <a:spcBef>
                <a:spcPts val="1000"/>
              </a:spcBef>
              <a:spcAft>
                <a:spcPts val="0"/>
              </a:spcAft>
              <a:buNone/>
            </a:pPr>
            <a:r>
              <a:t/>
            </a:r>
            <a:endParaRPr/>
          </a:p>
          <a:p>
            <a:pPr indent="0" lvl="0" marL="0" rtl="0" algn="l">
              <a:lnSpc>
                <a:spcPct val="200000"/>
              </a:lnSpc>
              <a:spcBef>
                <a:spcPts val="1000"/>
              </a:spcBef>
              <a:spcAft>
                <a:spcPts val="0"/>
              </a:spcAft>
              <a:buNone/>
            </a:pPr>
            <a:r>
              <a:rPr lang="en" sz="1700">
                <a:solidFill>
                  <a:schemeClr val="lt1"/>
                </a:solidFill>
              </a:rPr>
              <a:t>5.	JavaScript </a:t>
            </a:r>
            <a:endParaRPr sz="1700">
              <a:solidFill>
                <a:schemeClr val="lt1"/>
              </a:solidFill>
            </a:endParaRPr>
          </a:p>
          <a:p>
            <a:pPr indent="0" lvl="0" marL="0" rtl="0" algn="l">
              <a:spcBef>
                <a:spcPts val="0"/>
              </a:spcBef>
              <a:spcAft>
                <a:spcPts val="0"/>
              </a:spcAft>
              <a:buNone/>
            </a:pPr>
            <a:r>
              <a:rPr lang="en"/>
              <a:t>est un langage de programmation qui permet de créer du contenu mis à jour de façon dynamique, de contrôler le contenu multimédia, d'animer des images, et tout ce à quoi on peut penser. Bon, peut-être pas tout, mais vous pouvez faire bien des choses avec quelques lignes de JavaScript.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1000"/>
              </a:spcBef>
              <a:spcAft>
                <a:spcPts val="0"/>
              </a:spcAft>
              <a:buNone/>
            </a:pPr>
            <a:r>
              <a:t/>
            </a:r>
            <a:endParaRPr sz="1700">
              <a:solidFill>
                <a:schemeClr val="lt1"/>
              </a:solidFill>
            </a:endParaRPr>
          </a:p>
          <a:p>
            <a:pPr indent="0" lvl="0" marL="0" rtl="0" algn="l">
              <a:lnSpc>
                <a:spcPct val="100000"/>
              </a:lnSpc>
              <a:spcBef>
                <a:spcPts val="0"/>
              </a:spcBef>
              <a:spcAft>
                <a:spcPts val="0"/>
              </a:spcAft>
              <a:buNone/>
            </a:pPr>
            <a:r>
              <a:t/>
            </a:r>
            <a:endParaRPr sz="1700">
              <a:solidFill>
                <a:schemeClr val="lt1"/>
              </a:solidFill>
            </a:endParaRPr>
          </a:p>
          <a:p>
            <a:pPr indent="0" lvl="0" marL="0" rtl="0" algn="l">
              <a:spcBef>
                <a:spcPts val="0"/>
              </a:spcBef>
              <a:spcAft>
                <a:spcPts val="1000"/>
              </a:spcAft>
              <a:buNone/>
            </a:pPr>
            <a:r>
              <a:t/>
            </a:r>
            <a:endParaRPr/>
          </a:p>
        </p:txBody>
      </p:sp>
      <p:pic>
        <p:nvPicPr>
          <p:cNvPr id="787" name="Google Shape;787;p49"/>
          <p:cNvPicPr preferRelativeResize="0"/>
          <p:nvPr/>
        </p:nvPicPr>
        <p:blipFill>
          <a:blip r:embed="rId3">
            <a:alphaModFix/>
          </a:blip>
          <a:stretch>
            <a:fillRect/>
          </a:stretch>
        </p:blipFill>
        <p:spPr>
          <a:xfrm>
            <a:off x="7227800" y="884596"/>
            <a:ext cx="1418825" cy="844825"/>
          </a:xfrm>
          <a:prstGeom prst="rect">
            <a:avLst/>
          </a:prstGeom>
          <a:noFill/>
          <a:ln>
            <a:noFill/>
          </a:ln>
        </p:spPr>
      </p:pic>
      <p:pic>
        <p:nvPicPr>
          <p:cNvPr id="788" name="Google Shape;788;p49"/>
          <p:cNvPicPr preferRelativeResize="0"/>
          <p:nvPr/>
        </p:nvPicPr>
        <p:blipFill>
          <a:blip r:embed="rId4">
            <a:alphaModFix/>
          </a:blip>
          <a:stretch>
            <a:fillRect/>
          </a:stretch>
        </p:blipFill>
        <p:spPr>
          <a:xfrm>
            <a:off x="7320737" y="2844719"/>
            <a:ext cx="1232950" cy="1232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0"/>
          <p:cNvSpPr txBox="1"/>
          <p:nvPr>
            <p:ph idx="1" type="body"/>
          </p:nvPr>
        </p:nvSpPr>
        <p:spPr>
          <a:xfrm>
            <a:off x="715100" y="0"/>
            <a:ext cx="6971100" cy="49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(c) </a:t>
            </a:r>
            <a:r>
              <a:rPr lang="en" sz="2000">
                <a:latin typeface="Golos Text Medium"/>
                <a:ea typeface="Golos Text Medium"/>
                <a:cs typeface="Golos Text Medium"/>
                <a:sym typeface="Golos Text Medium"/>
              </a:rPr>
              <a:t>Outil de réalisation du rapport :</a:t>
            </a:r>
            <a:endParaRPr sz="2000">
              <a:latin typeface="Golos Text Medium"/>
              <a:ea typeface="Golos Text Medium"/>
              <a:cs typeface="Golos Text Medium"/>
              <a:sym typeface="Golos Text Medium"/>
            </a:endParaRPr>
          </a:p>
          <a:p>
            <a:pPr indent="0" lvl="0" marL="0" rtl="0" algn="l">
              <a:spcBef>
                <a:spcPts val="1000"/>
              </a:spcBef>
              <a:spcAft>
                <a:spcPts val="0"/>
              </a:spcAft>
              <a:buNone/>
            </a:pPr>
            <a:r>
              <a:rPr lang="en"/>
              <a:t>Les outils logiciels, les langages et les différentes technologies utilisées  pour la réalisation de notre projet sont les suivants :</a:t>
            </a:r>
            <a:endParaRPr/>
          </a:p>
          <a:p>
            <a:pPr indent="-336550" lvl="0" marL="457200" rtl="0" algn="l">
              <a:lnSpc>
                <a:spcPct val="200000"/>
              </a:lnSpc>
              <a:spcBef>
                <a:spcPts val="1000"/>
              </a:spcBef>
              <a:spcAft>
                <a:spcPts val="0"/>
              </a:spcAft>
              <a:buClr>
                <a:schemeClr val="lt1"/>
              </a:buClr>
              <a:buSzPts val="1700"/>
              <a:buFont typeface="Golos Text"/>
              <a:buAutoNum type="arabicPeriod"/>
            </a:pPr>
            <a:r>
              <a:rPr lang="en" sz="1700">
                <a:solidFill>
                  <a:schemeClr val="lt1"/>
                </a:solidFill>
              </a:rPr>
              <a:t>Microsoft Powerpoint</a:t>
            </a:r>
            <a:endParaRPr sz="1700">
              <a:solidFill>
                <a:schemeClr val="lt1"/>
              </a:solidFill>
            </a:endParaRPr>
          </a:p>
          <a:p>
            <a:pPr indent="0" lvl="0" marL="0" rtl="0" algn="l">
              <a:spcBef>
                <a:spcPts val="0"/>
              </a:spcBef>
              <a:spcAft>
                <a:spcPts val="0"/>
              </a:spcAft>
              <a:buNone/>
            </a:pPr>
            <a:r>
              <a:rPr lang="en"/>
              <a:t>un processeur de texte commercial largement utilisé par Microsoft. Microsoft Word est un composant du logiciel Microsoft office suite de productivité, mais peut également être acheté en tant que produit autonome.</a:t>
            </a:r>
            <a:endParaRPr/>
          </a:p>
          <a:p>
            <a:pPr indent="0" lvl="0" marL="0" rtl="0" algn="l">
              <a:spcBef>
                <a:spcPts val="1000"/>
              </a:spcBef>
              <a:spcAft>
                <a:spcPts val="0"/>
              </a:spcAft>
              <a:buNone/>
            </a:pPr>
            <a:r>
              <a:rPr lang="en"/>
              <a:t>Il a été initialement lancé en 1983 et a été révisé à plusieurs reprises. Microsoft Word est disponible pour les systèmes d’exploitation Windows et Macintosh.</a:t>
            </a:r>
            <a:endParaRPr/>
          </a:p>
          <a:p>
            <a:pPr indent="-336550" lvl="0" marL="457200" rtl="0" algn="l">
              <a:lnSpc>
                <a:spcPct val="200000"/>
              </a:lnSpc>
              <a:spcBef>
                <a:spcPts val="1000"/>
              </a:spcBef>
              <a:spcAft>
                <a:spcPts val="0"/>
              </a:spcAft>
              <a:buClr>
                <a:schemeClr val="lt1"/>
              </a:buClr>
              <a:buSzPts val="1700"/>
              <a:buFont typeface="Golos Text"/>
              <a:buAutoNum type="arabicPeriod"/>
            </a:pPr>
            <a:r>
              <a:rPr lang="en" sz="1700">
                <a:solidFill>
                  <a:schemeClr val="lt1"/>
                </a:solidFill>
              </a:rPr>
              <a:t>Power AMC</a:t>
            </a:r>
            <a:endParaRPr sz="1700">
              <a:solidFill>
                <a:schemeClr val="lt1"/>
              </a:solidFill>
            </a:endParaRPr>
          </a:p>
          <a:p>
            <a:pPr indent="0" lvl="0" marL="0" rtl="0" algn="l">
              <a:spcBef>
                <a:spcPts val="0"/>
              </a:spcBef>
              <a:spcAft>
                <a:spcPts val="1000"/>
              </a:spcAft>
              <a:buNone/>
            </a:pPr>
            <a:r>
              <a:rPr lang="en"/>
              <a:t> Il représente un logiciel qui nous permet de modéliser   les traitements informatiques et leurs bases de données associées et qui gère la plupart des diagrammes spécifiés dans la norme UML2.0, elle est basée sur le langage de modélisation UML (Unified Modelling Language) que nous avons adopté pour toute la suite de notre travail.</a:t>
            </a:r>
            <a:endParaRPr/>
          </a:p>
        </p:txBody>
      </p:sp>
      <p:pic>
        <p:nvPicPr>
          <p:cNvPr id="794" name="Google Shape;794;p50"/>
          <p:cNvPicPr preferRelativeResize="0"/>
          <p:nvPr/>
        </p:nvPicPr>
        <p:blipFill>
          <a:blip r:embed="rId3">
            <a:alphaModFix/>
          </a:blip>
          <a:stretch>
            <a:fillRect/>
          </a:stretch>
        </p:blipFill>
        <p:spPr>
          <a:xfrm>
            <a:off x="7612300" y="1454275"/>
            <a:ext cx="895350" cy="895350"/>
          </a:xfrm>
          <a:prstGeom prst="rect">
            <a:avLst/>
          </a:prstGeom>
          <a:noFill/>
          <a:ln>
            <a:noFill/>
          </a:ln>
        </p:spPr>
      </p:pic>
      <p:pic>
        <p:nvPicPr>
          <p:cNvPr id="795" name="Google Shape;795;p50"/>
          <p:cNvPicPr preferRelativeResize="0"/>
          <p:nvPr/>
        </p:nvPicPr>
        <p:blipFill>
          <a:blip r:embed="rId4">
            <a:alphaModFix/>
          </a:blip>
          <a:stretch>
            <a:fillRect/>
          </a:stretch>
        </p:blipFill>
        <p:spPr>
          <a:xfrm>
            <a:off x="7686200" y="3663950"/>
            <a:ext cx="973075" cy="973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1"/>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1" name="Google Shape;801;p51"/>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 </a:t>
            </a:r>
            <a:r>
              <a:rPr lang="en" sz="2000">
                <a:latin typeface="Golos Text Medium"/>
                <a:ea typeface="Golos Text Medium"/>
                <a:cs typeface="Golos Text Medium"/>
                <a:sym typeface="Golos Text Medium"/>
              </a:rPr>
              <a:t>Interface Identification</a:t>
            </a:r>
            <a:endParaRPr b="1"/>
          </a:p>
          <a:p>
            <a:pPr indent="0" lvl="0" marL="0" rtl="0" algn="l">
              <a:spcBef>
                <a:spcPts val="1000"/>
              </a:spcBef>
              <a:spcAft>
                <a:spcPts val="0"/>
              </a:spcAft>
              <a:buNone/>
            </a:pPr>
            <a:r>
              <a:rPr lang="en"/>
              <a:t>Cette interface représente la page d’authentification pour l’administrateur et le caissier ou bien le serveur.</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02" name="Google Shape;802;p51"/>
          <p:cNvPicPr preferRelativeResize="0"/>
          <p:nvPr/>
        </p:nvPicPr>
        <p:blipFill>
          <a:blip r:embed="rId3">
            <a:alphaModFix/>
          </a:blip>
          <a:stretch>
            <a:fillRect/>
          </a:stretch>
        </p:blipFill>
        <p:spPr>
          <a:xfrm>
            <a:off x="2125800" y="787450"/>
            <a:ext cx="6899974" cy="4292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2"/>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8" name="Google Shape;808;p52"/>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(2)</a:t>
            </a: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Interface Administrateur</a:t>
            </a:r>
            <a:endParaRPr b="1"/>
          </a:p>
          <a:p>
            <a:pPr indent="0" lvl="0" marL="0" rtl="0" algn="l">
              <a:spcBef>
                <a:spcPts val="1000"/>
              </a:spcBef>
              <a:spcAft>
                <a:spcPts val="0"/>
              </a:spcAft>
              <a:buNone/>
            </a:pPr>
            <a:r>
              <a:rPr lang="en"/>
              <a:t>Cette interface représente la page d’accueil de l’administrateur où il peut trouver plusieurs graphes analytiques concernant les ventes.</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09" name="Google Shape;809;p52"/>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3"/>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5" name="Google Shape;815;p53"/>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(3) </a:t>
            </a:r>
            <a:r>
              <a:rPr lang="en" sz="2000">
                <a:latin typeface="Golos Text Medium"/>
                <a:ea typeface="Golos Text Medium"/>
                <a:cs typeface="Golos Text Medium"/>
                <a:sym typeface="Golos Text Medium"/>
              </a:rPr>
              <a:t>Interface Gestion des Catégories</a:t>
            </a:r>
            <a:endParaRPr b="1"/>
          </a:p>
          <a:p>
            <a:pPr indent="0" lvl="0" marL="0" rtl="0" algn="l">
              <a:spcBef>
                <a:spcPts val="1000"/>
              </a:spcBef>
              <a:spcAft>
                <a:spcPts val="0"/>
              </a:spcAft>
              <a:buNone/>
            </a:pPr>
            <a:r>
              <a:rPr lang="en"/>
              <a:t>Cette interface représente la liste des catégories, on peut modifier le nom d’une catégorie ou bien le supprimer.</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16" name="Google Shape;816;p53"/>
          <p:cNvPicPr preferRelativeResize="0"/>
          <p:nvPr/>
        </p:nvPicPr>
        <p:blipFill>
          <a:blip r:embed="rId3">
            <a:alphaModFix/>
          </a:blip>
          <a:stretch>
            <a:fillRect/>
          </a:stretch>
        </p:blipFill>
        <p:spPr>
          <a:xfrm>
            <a:off x="2278200" y="850800"/>
            <a:ext cx="6713400" cy="429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4"/>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2" name="Google Shape;822;p54"/>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(4) </a:t>
            </a:r>
            <a:r>
              <a:rPr lang="en" sz="2000">
                <a:latin typeface="Golos Text Medium"/>
                <a:ea typeface="Golos Text Medium"/>
                <a:cs typeface="Golos Text Medium"/>
                <a:sym typeface="Golos Text Medium"/>
              </a:rPr>
              <a:t>Interface d’ajout d’une nouvelle catégorie</a:t>
            </a:r>
            <a:endParaRPr b="1"/>
          </a:p>
          <a:p>
            <a:pPr indent="0" lvl="0" marL="0" rtl="0" algn="l">
              <a:spcBef>
                <a:spcPts val="1000"/>
              </a:spcBef>
              <a:spcAft>
                <a:spcPts val="0"/>
              </a:spcAft>
              <a:buNone/>
            </a:pPr>
            <a:r>
              <a:rPr lang="en"/>
              <a:t>Cette interface nous permis d’ajouter une nouvelle catégorie à la base et le système nous donne un numéro d’identifiant automatiquement.</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23" name="Google Shape;823;p54"/>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5"/>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9" name="Google Shape;829;p55"/>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(5) </a:t>
            </a:r>
            <a:r>
              <a:rPr lang="en" sz="2000">
                <a:latin typeface="Golos Text Medium"/>
                <a:ea typeface="Golos Text Medium"/>
                <a:cs typeface="Golos Text Medium"/>
                <a:sym typeface="Golos Text Medium"/>
              </a:rPr>
              <a:t>Interface gestion produit </a:t>
            </a:r>
            <a:endParaRPr b="1"/>
          </a:p>
          <a:p>
            <a:pPr indent="0" lvl="0" marL="0" rtl="0" algn="l">
              <a:spcBef>
                <a:spcPts val="1000"/>
              </a:spcBef>
              <a:spcAft>
                <a:spcPts val="0"/>
              </a:spcAft>
              <a:buNone/>
            </a:pPr>
            <a:r>
              <a:rPr lang="en"/>
              <a:t>Cette interface représente la liste des produits enregistrée dans la base. On a l’option de modifier un produit ou bien le supprimer.</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30" name="Google Shape;830;p55"/>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6"/>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6" name="Google Shape;836;p56"/>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(6) </a:t>
            </a:r>
            <a:r>
              <a:rPr lang="en" sz="2000">
                <a:latin typeface="Golos Text Medium"/>
                <a:ea typeface="Golos Text Medium"/>
                <a:cs typeface="Golos Text Medium"/>
                <a:sym typeface="Golos Text Medium"/>
              </a:rPr>
              <a:t>Interface modification produit</a:t>
            </a:r>
            <a:r>
              <a:rPr lang="en" sz="2000">
                <a:latin typeface="Golos Text Medium"/>
                <a:ea typeface="Golos Text Medium"/>
                <a:cs typeface="Golos Text Medium"/>
                <a:sym typeface="Golos Text Medium"/>
              </a:rPr>
              <a:t> </a:t>
            </a:r>
            <a:endParaRPr b="1"/>
          </a:p>
          <a:p>
            <a:pPr indent="0" lvl="0" marL="0" rtl="0" algn="l">
              <a:spcBef>
                <a:spcPts val="1000"/>
              </a:spcBef>
              <a:spcAft>
                <a:spcPts val="0"/>
              </a:spcAft>
              <a:buNone/>
            </a:pPr>
            <a:r>
              <a:rPr lang="en"/>
              <a:t>Cette interface représente le formulaire qui nous permis de modifier un produit, on peut changer tout sauf l’image et l’identifiant.</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37" name="Google Shape;837;p56"/>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du contexte du Projet</a:t>
            </a:r>
            <a:endParaRPr/>
          </a:p>
        </p:txBody>
      </p:sp>
      <p:sp>
        <p:nvSpPr>
          <p:cNvPr id="206" name="Google Shape;206;p21"/>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07" name="Google Shape;207;p21"/>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7"/>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3" name="Google Shape;843;p57"/>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(7) </a:t>
            </a:r>
            <a:r>
              <a:rPr lang="en" sz="2000">
                <a:latin typeface="Golos Text Medium"/>
                <a:ea typeface="Golos Text Medium"/>
                <a:cs typeface="Golos Text Medium"/>
                <a:sym typeface="Golos Text Medium"/>
              </a:rPr>
              <a:t>Interface Ajout Produit</a:t>
            </a:r>
            <a:endParaRPr b="1"/>
          </a:p>
          <a:p>
            <a:pPr indent="0" lvl="0" marL="0" rtl="0" algn="l">
              <a:spcBef>
                <a:spcPts val="1000"/>
              </a:spcBef>
              <a:spcAft>
                <a:spcPts val="0"/>
              </a:spcAft>
              <a:buNone/>
            </a:pPr>
            <a:r>
              <a:rPr lang="en"/>
              <a:t>Cette interface nous permis d’ajouter un nouveau produit à la base et le system nous donne un nouvel identifiant automatiquement.</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44" name="Google Shape;844;p57"/>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8"/>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0" name="Google Shape;850;p58"/>
          <p:cNvSpPr txBox="1"/>
          <p:nvPr>
            <p:ph idx="1" type="body"/>
          </p:nvPr>
        </p:nvSpPr>
        <p:spPr>
          <a:xfrm>
            <a:off x="0" y="850800"/>
            <a:ext cx="25302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(8) </a:t>
            </a:r>
            <a:r>
              <a:rPr lang="en" sz="2000">
                <a:latin typeface="Golos Text Medium"/>
                <a:ea typeface="Golos Text Medium"/>
                <a:cs typeface="Golos Text Medium"/>
                <a:sym typeface="Golos Text Medium"/>
              </a:rPr>
              <a:t>Interface gestion utilisateurs</a:t>
            </a:r>
            <a:endParaRPr b="1"/>
          </a:p>
          <a:p>
            <a:pPr indent="0" lvl="0" marL="0" rtl="0" algn="l">
              <a:spcBef>
                <a:spcPts val="1000"/>
              </a:spcBef>
              <a:spcAft>
                <a:spcPts val="0"/>
              </a:spcAft>
              <a:buNone/>
            </a:pPr>
            <a:r>
              <a:rPr lang="en"/>
              <a:t>Cette interface représente la liste des utilisateurs enregistrée dans la base. Il nous donne la possibilité de modifier le nom, le mot de passe et la fonctionnalité d’un utilisateur sélectionnée et il nous donne aussi la possibilité de le supprimer aussi</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51" name="Google Shape;851;p58"/>
          <p:cNvPicPr preferRelativeResize="0"/>
          <p:nvPr/>
        </p:nvPicPr>
        <p:blipFill>
          <a:blip r:embed="rId3">
            <a:alphaModFix/>
          </a:blip>
          <a:stretch>
            <a:fillRect/>
          </a:stretch>
        </p:blipFill>
        <p:spPr>
          <a:xfrm>
            <a:off x="2530050" y="850800"/>
            <a:ext cx="6613951" cy="4293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9"/>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7" name="Google Shape;857;p59"/>
          <p:cNvSpPr txBox="1"/>
          <p:nvPr>
            <p:ph idx="1" type="body"/>
          </p:nvPr>
        </p:nvSpPr>
        <p:spPr>
          <a:xfrm>
            <a:off x="0" y="850800"/>
            <a:ext cx="2125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(9) </a:t>
            </a:r>
            <a:r>
              <a:rPr lang="en" sz="2000">
                <a:latin typeface="Golos Text Medium"/>
                <a:ea typeface="Golos Text Medium"/>
                <a:cs typeface="Golos Text Medium"/>
                <a:sym typeface="Golos Text Medium"/>
              </a:rPr>
              <a:t>Interface Ajout utilisateurs</a:t>
            </a:r>
            <a:endParaRPr b="1"/>
          </a:p>
          <a:p>
            <a:pPr indent="0" lvl="0" marL="0" rtl="0" algn="l">
              <a:spcBef>
                <a:spcPts val="1000"/>
              </a:spcBef>
              <a:spcAft>
                <a:spcPts val="0"/>
              </a:spcAft>
              <a:buNone/>
            </a:pPr>
            <a:r>
              <a:rPr lang="en"/>
              <a:t>Cette interface nous permis d’ajouter un nouvel utilisateur à la base avec un identifiant unique et fonctionnalité.</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58" name="Google Shape;858;p59"/>
          <p:cNvPicPr preferRelativeResize="0"/>
          <p:nvPr/>
        </p:nvPicPr>
        <p:blipFill>
          <a:blip r:embed="rId3">
            <a:alphaModFix/>
          </a:blip>
          <a:stretch>
            <a:fillRect/>
          </a:stretch>
        </p:blipFill>
        <p:spPr>
          <a:xfrm>
            <a:off x="2278200" y="850800"/>
            <a:ext cx="6865801" cy="4293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0"/>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4" name="Google Shape;864;p60"/>
          <p:cNvSpPr txBox="1"/>
          <p:nvPr>
            <p:ph idx="1" type="body"/>
          </p:nvPr>
        </p:nvSpPr>
        <p:spPr>
          <a:xfrm>
            <a:off x="0" y="850800"/>
            <a:ext cx="24921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(10) </a:t>
            </a:r>
            <a:r>
              <a:rPr lang="en" sz="2000">
                <a:latin typeface="Golos Text Medium"/>
                <a:ea typeface="Golos Text Medium"/>
                <a:cs typeface="Golos Text Medium"/>
                <a:sym typeface="Golos Text Medium"/>
              </a:rPr>
              <a:t>Interface Historique de vente</a:t>
            </a:r>
            <a:endParaRPr b="1"/>
          </a:p>
          <a:p>
            <a:pPr indent="0" lvl="0" marL="0" rtl="0" algn="l">
              <a:spcBef>
                <a:spcPts val="1000"/>
              </a:spcBef>
              <a:spcAft>
                <a:spcPts val="0"/>
              </a:spcAft>
              <a:buNone/>
            </a:pPr>
            <a:r>
              <a:rPr lang="en"/>
              <a:t>Cette interface représente tout l’historique des ventes avec ses détails et la possibilité d’annuler et supprimer une vente de la base. On peut aussi chercher les ventes d’un jour spécifique.</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65" name="Google Shape;865;p60"/>
          <p:cNvPicPr preferRelativeResize="0"/>
          <p:nvPr/>
        </p:nvPicPr>
        <p:blipFill>
          <a:blip r:embed="rId3">
            <a:alphaModFix/>
          </a:blip>
          <a:stretch>
            <a:fillRect/>
          </a:stretch>
        </p:blipFill>
        <p:spPr>
          <a:xfrm>
            <a:off x="2492125" y="850800"/>
            <a:ext cx="6651874" cy="4293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1"/>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1" name="Google Shape;871;p61"/>
          <p:cNvSpPr txBox="1"/>
          <p:nvPr>
            <p:ph idx="1" type="body"/>
          </p:nvPr>
        </p:nvSpPr>
        <p:spPr>
          <a:xfrm>
            <a:off x="0" y="850800"/>
            <a:ext cx="24921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(11) </a:t>
            </a:r>
            <a:r>
              <a:rPr lang="en" sz="2000">
                <a:latin typeface="Golos Text Medium"/>
                <a:ea typeface="Golos Text Medium"/>
                <a:cs typeface="Golos Text Medium"/>
                <a:sym typeface="Golos Text Medium"/>
              </a:rPr>
              <a:t>Interface ventes par produit</a:t>
            </a:r>
            <a:endParaRPr b="1"/>
          </a:p>
          <a:p>
            <a:pPr indent="0" lvl="0" marL="0" rtl="0" algn="l">
              <a:spcBef>
                <a:spcPts val="1000"/>
              </a:spcBef>
              <a:spcAft>
                <a:spcPts val="0"/>
              </a:spcAft>
              <a:buNone/>
            </a:pPr>
            <a:r>
              <a:rPr lang="en"/>
              <a:t>Cette interface représente les meilleures ventes par produits avec un table qui nous informe des quantités totales et les revenues totales. On a aussi un graphe qui représente la même chose. Il nous permit aussi de chercher les détails de vente d’un produit spécifique.</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72" name="Google Shape;872;p61"/>
          <p:cNvPicPr preferRelativeResize="0"/>
          <p:nvPr/>
        </p:nvPicPr>
        <p:blipFill>
          <a:blip r:embed="rId3">
            <a:alphaModFix/>
          </a:blip>
          <a:stretch>
            <a:fillRect/>
          </a:stretch>
        </p:blipFill>
        <p:spPr>
          <a:xfrm>
            <a:off x="2644500" y="850800"/>
            <a:ext cx="6499499" cy="4293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2"/>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8" name="Google Shape;878;p62"/>
          <p:cNvSpPr txBox="1"/>
          <p:nvPr>
            <p:ph idx="1" type="body"/>
          </p:nvPr>
        </p:nvSpPr>
        <p:spPr>
          <a:xfrm>
            <a:off x="0" y="850800"/>
            <a:ext cx="24921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(12) </a:t>
            </a:r>
            <a:r>
              <a:rPr lang="en" sz="2000">
                <a:latin typeface="Golos Text Medium"/>
                <a:ea typeface="Golos Text Medium"/>
                <a:cs typeface="Golos Text Medium"/>
                <a:sym typeface="Golos Text Medium"/>
              </a:rPr>
              <a:t>Interface ventes par produit</a:t>
            </a:r>
            <a:endParaRPr b="1"/>
          </a:p>
          <a:p>
            <a:pPr indent="0" lvl="0" marL="0" rtl="0" algn="l">
              <a:spcBef>
                <a:spcPts val="1000"/>
              </a:spcBef>
              <a:spcAft>
                <a:spcPts val="0"/>
              </a:spcAft>
              <a:buNone/>
            </a:pPr>
            <a:r>
              <a:rPr lang="en"/>
              <a:t>Cette interface représente les meilleures ventes par catégorie avec un table qui nous informe des quantités totales et les revenues totales. On a aussi un graphe qui représente la même chose. Il nous permit aussi de chercher les détails de vente d’une catégorie spécifique.</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79" name="Google Shape;879;p62"/>
          <p:cNvPicPr preferRelativeResize="0"/>
          <p:nvPr/>
        </p:nvPicPr>
        <p:blipFill>
          <a:blip r:embed="rId3">
            <a:alphaModFix/>
          </a:blip>
          <a:stretch>
            <a:fillRect/>
          </a:stretch>
        </p:blipFill>
        <p:spPr>
          <a:xfrm>
            <a:off x="2644500" y="850800"/>
            <a:ext cx="6499500" cy="4293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3"/>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5" name="Google Shape;885;p63"/>
          <p:cNvSpPr txBox="1"/>
          <p:nvPr>
            <p:ph idx="1" type="body"/>
          </p:nvPr>
        </p:nvSpPr>
        <p:spPr>
          <a:xfrm>
            <a:off x="0" y="850800"/>
            <a:ext cx="24921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(13) </a:t>
            </a:r>
            <a:r>
              <a:rPr lang="en" sz="2000">
                <a:latin typeface="Golos Text Medium"/>
                <a:ea typeface="Golos Text Medium"/>
                <a:cs typeface="Golos Text Medium"/>
                <a:sym typeface="Golos Text Medium"/>
              </a:rPr>
              <a:t>Ventes par période</a:t>
            </a:r>
            <a:endParaRPr b="1"/>
          </a:p>
          <a:p>
            <a:pPr indent="0" lvl="0" marL="0" rtl="0" algn="l">
              <a:spcBef>
                <a:spcPts val="1000"/>
              </a:spcBef>
              <a:spcAft>
                <a:spcPts val="0"/>
              </a:spcAft>
              <a:buNone/>
            </a:pPr>
            <a:r>
              <a:rPr lang="en"/>
              <a:t>Cette interface représente les ventes par année et mois dans le premier tableau et le premier graphe exprime la même chose. Le deuxième tableau représente les ventes du mois courant et même chose pour son graphe.</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86" name="Google Shape;886;p63"/>
          <p:cNvPicPr preferRelativeResize="0"/>
          <p:nvPr/>
        </p:nvPicPr>
        <p:blipFill>
          <a:blip r:embed="rId3">
            <a:alphaModFix/>
          </a:blip>
          <a:stretch>
            <a:fillRect/>
          </a:stretch>
        </p:blipFill>
        <p:spPr>
          <a:xfrm>
            <a:off x="2644500" y="850800"/>
            <a:ext cx="6499500" cy="4293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4"/>
          <p:cNvSpPr txBox="1"/>
          <p:nvPr>
            <p:ph type="title"/>
          </p:nvPr>
        </p:nvSpPr>
        <p:spPr>
          <a:xfrm>
            <a:off x="0" y="143400"/>
            <a:ext cx="535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interfaces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2" name="Google Shape;892;p64"/>
          <p:cNvSpPr txBox="1"/>
          <p:nvPr>
            <p:ph idx="1" type="body"/>
          </p:nvPr>
        </p:nvSpPr>
        <p:spPr>
          <a:xfrm>
            <a:off x="0" y="850800"/>
            <a:ext cx="3199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(14)</a:t>
            </a:r>
            <a:r>
              <a:rPr lang="en" sz="2000">
                <a:latin typeface="Golos Text Medium"/>
                <a:ea typeface="Golos Text Medium"/>
                <a:cs typeface="Golos Text Medium"/>
                <a:sym typeface="Golos Text Medium"/>
              </a:rPr>
              <a:t> Interface caisse</a:t>
            </a:r>
            <a:endParaRPr b="1"/>
          </a:p>
          <a:p>
            <a:pPr indent="0" lvl="0" marL="0" rtl="0" algn="l">
              <a:spcBef>
                <a:spcPts val="1000"/>
              </a:spcBef>
              <a:spcAft>
                <a:spcPts val="0"/>
              </a:spcAft>
              <a:buNone/>
            </a:pPr>
            <a:r>
              <a:rPr lang="en"/>
              <a:t>Cette interface représente la caisse où les opérations de ventes s'enregistrer. Il nous donne l’option de recherche tous les produits ou bien les filtrer selon les catégories. La partie gauche de l’écran nous affiche les produits choisis, leurs prix et quantités et le total de facture avec l’option de facturer directement la commande ou bien le met en attente pour encaissement, on peut trouver cette partie quand on clique sur le bouton à le haut de page.</a:t>
            </a:r>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93" name="Google Shape;893;p64"/>
          <p:cNvPicPr preferRelativeResize="0"/>
          <p:nvPr/>
        </p:nvPicPr>
        <p:blipFill>
          <a:blip r:embed="rId3">
            <a:alphaModFix/>
          </a:blip>
          <a:stretch>
            <a:fillRect/>
          </a:stretch>
        </p:blipFill>
        <p:spPr>
          <a:xfrm>
            <a:off x="3199800" y="850800"/>
            <a:ext cx="5944199" cy="4293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5"/>
          <p:cNvSpPr txBox="1"/>
          <p:nvPr>
            <p:ph type="title"/>
          </p:nvPr>
        </p:nvSpPr>
        <p:spPr>
          <a:xfrm>
            <a:off x="204725" y="535000"/>
            <a:ext cx="8808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Conclusion générale</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p:txBody>
      </p:sp>
      <p:sp>
        <p:nvSpPr>
          <p:cNvPr id="899" name="Google Shape;899;p65"/>
          <p:cNvSpPr txBox="1"/>
          <p:nvPr>
            <p:ph idx="1" type="body"/>
          </p:nvPr>
        </p:nvSpPr>
        <p:spPr>
          <a:xfrm>
            <a:off x="715100" y="1242450"/>
            <a:ext cx="7713900" cy="39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Notre projet de fin d’études nous a permis de dégager beaucoup d’expérience et de faire un grand pas du théorique vers le pratique puisqu’il y a une large distance entre l’informatique aux champs de la professionnelle. C’est une bonne occasion pour bien développer et exploiter nos capacités d’observation, d’analyse, de rédaction et de programmation.</a:t>
            </a:r>
            <a:endParaRPr/>
          </a:p>
          <a:p>
            <a:pPr indent="0" lvl="0" marL="0" rtl="0" algn="l">
              <a:spcBef>
                <a:spcPts val="1000"/>
              </a:spcBef>
              <a:spcAft>
                <a:spcPts val="0"/>
              </a:spcAft>
              <a:buNone/>
            </a:pPr>
            <a:r>
              <a:rPr lang="en"/>
              <a:t>Il nous a permis d’améliorer et d’approfondir notre connaissance requise durant nos six mois d’études.</a:t>
            </a:r>
            <a:endParaRPr/>
          </a:p>
          <a:p>
            <a:pPr indent="0" lvl="0" marL="0" rtl="0" algn="l">
              <a:spcBef>
                <a:spcPts val="1000"/>
              </a:spcBef>
              <a:spcAft>
                <a:spcPts val="0"/>
              </a:spcAft>
              <a:buNone/>
            </a:pPr>
            <a:r>
              <a:rPr lang="en"/>
              <a:t>En concluant, il serait important de noter que des améliorations peuvent être introduites au niveau d’application. Entre autres les possibilités d’ajouter la gestion d’emplois de temps, d’introduire d’autres interfaces publicitaires et aussi le développement d’un système de communication entre les contacts sécurisés.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6"/>
          <p:cNvSpPr txBox="1"/>
          <p:nvPr>
            <p:ph type="ctrTitle"/>
          </p:nvPr>
        </p:nvSpPr>
        <p:spPr>
          <a:xfrm>
            <a:off x="166850" y="172775"/>
            <a:ext cx="4785900" cy="19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Merci pour votre attention</a:t>
            </a:r>
            <a:endParaRPr/>
          </a:p>
        </p:txBody>
      </p:sp>
      <p:cxnSp>
        <p:nvCxnSpPr>
          <p:cNvPr id="905" name="Google Shape;905;p66"/>
          <p:cNvCxnSpPr/>
          <p:nvPr/>
        </p:nvCxnSpPr>
        <p:spPr>
          <a:xfrm>
            <a:off x="3868975" y="7738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906" name="Google Shape;906;p66"/>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907" name="Google Shape;907;p66"/>
          <p:cNvGrpSpPr/>
          <p:nvPr/>
        </p:nvGrpSpPr>
        <p:grpSpPr>
          <a:xfrm>
            <a:off x="4902098" y="535097"/>
            <a:ext cx="3683753" cy="4073629"/>
            <a:chOff x="4825898" y="535097"/>
            <a:chExt cx="3683753" cy="4073629"/>
          </a:xfrm>
        </p:grpSpPr>
        <p:grpSp>
          <p:nvGrpSpPr>
            <p:cNvPr id="908" name="Google Shape;908;p66"/>
            <p:cNvGrpSpPr/>
            <p:nvPr/>
          </p:nvGrpSpPr>
          <p:grpSpPr>
            <a:xfrm>
              <a:off x="5416996" y="1013447"/>
              <a:ext cx="2303759" cy="3595278"/>
              <a:chOff x="5416996" y="1013447"/>
              <a:chExt cx="2303759" cy="3595278"/>
            </a:xfrm>
          </p:grpSpPr>
          <p:sp>
            <p:nvSpPr>
              <p:cNvPr id="909" name="Google Shape;909;p66"/>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6"/>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6"/>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6"/>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6"/>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6"/>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6"/>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6"/>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6"/>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6"/>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6"/>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6"/>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6"/>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6"/>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6"/>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6"/>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6"/>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6"/>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6"/>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6"/>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6"/>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6"/>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6"/>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6"/>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6"/>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6"/>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6"/>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6"/>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6"/>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6"/>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6"/>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6"/>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6"/>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6"/>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6"/>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6"/>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6"/>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6"/>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6"/>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6"/>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6"/>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6"/>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6"/>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6"/>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6"/>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6"/>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6"/>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6"/>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6"/>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6"/>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6"/>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6"/>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6"/>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6"/>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6"/>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6"/>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6"/>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6"/>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6"/>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6"/>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6"/>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6"/>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6"/>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6"/>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6"/>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6"/>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6"/>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6"/>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6"/>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6"/>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6"/>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6"/>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6"/>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6"/>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6"/>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6"/>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6"/>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6"/>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6"/>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6"/>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6"/>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6"/>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6"/>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6"/>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6"/>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6"/>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6"/>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6"/>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6"/>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6"/>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6"/>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6"/>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6"/>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6"/>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6"/>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6"/>
            <p:cNvGrpSpPr/>
            <p:nvPr/>
          </p:nvGrpSpPr>
          <p:grpSpPr>
            <a:xfrm>
              <a:off x="4825898" y="1492688"/>
              <a:ext cx="1147199" cy="637372"/>
              <a:chOff x="315275" y="3124950"/>
              <a:chExt cx="658175" cy="365675"/>
            </a:xfrm>
          </p:grpSpPr>
          <p:sp>
            <p:nvSpPr>
              <p:cNvPr id="1032" name="Google Shape;1032;p66"/>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6"/>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6"/>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6"/>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6"/>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6"/>
            <p:cNvGrpSpPr/>
            <p:nvPr/>
          </p:nvGrpSpPr>
          <p:grpSpPr>
            <a:xfrm>
              <a:off x="7112551" y="535097"/>
              <a:ext cx="1397100" cy="760518"/>
              <a:chOff x="238125" y="2409350"/>
              <a:chExt cx="760575" cy="414000"/>
            </a:xfrm>
          </p:grpSpPr>
          <p:sp>
            <p:nvSpPr>
              <p:cNvPr id="1039" name="Google Shape;1039;p66"/>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6"/>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6"/>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6"/>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6"/>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6"/>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6"/>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6"/>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6"/>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6"/>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but</a:t>
            </a:r>
            <a:endParaRPr/>
          </a:p>
        </p:txBody>
      </p:sp>
      <p:sp>
        <p:nvSpPr>
          <p:cNvPr id="213" name="Google Shape;213;p22"/>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L’application a pour but de gérer les services de la café- restaurant et réaliser les tâches suivantes :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Gestion des produits</a:t>
            </a:r>
            <a:endParaRPr/>
          </a:p>
          <a:p>
            <a:pPr indent="-317500" lvl="0" marL="457200" rtl="0" algn="l">
              <a:spcBef>
                <a:spcPts val="0"/>
              </a:spcBef>
              <a:spcAft>
                <a:spcPts val="0"/>
              </a:spcAft>
              <a:buSzPts val="1400"/>
              <a:buChar char="●"/>
            </a:pPr>
            <a:r>
              <a:rPr lang="en"/>
              <a:t>Gestion des catégorie</a:t>
            </a:r>
            <a:endParaRPr/>
          </a:p>
          <a:p>
            <a:pPr indent="-317500" lvl="0" marL="457200" rtl="0" algn="l">
              <a:spcBef>
                <a:spcPts val="0"/>
              </a:spcBef>
              <a:spcAft>
                <a:spcPts val="0"/>
              </a:spcAft>
              <a:buSzPts val="1400"/>
              <a:buChar char="●"/>
            </a:pPr>
            <a:r>
              <a:rPr lang="en"/>
              <a:t>Gestion des utilisateurs</a:t>
            </a:r>
            <a:endParaRPr/>
          </a:p>
          <a:p>
            <a:pPr indent="-317500" lvl="0" marL="457200" rtl="0" algn="l">
              <a:spcBef>
                <a:spcPts val="0"/>
              </a:spcBef>
              <a:spcAft>
                <a:spcPts val="0"/>
              </a:spcAft>
              <a:buSzPts val="1400"/>
              <a:buChar char="●"/>
            </a:pPr>
            <a:r>
              <a:rPr lang="en"/>
              <a:t>Gestion des ventes</a:t>
            </a:r>
            <a:endParaRPr/>
          </a:p>
          <a:p>
            <a:pPr indent="-317500" lvl="0" marL="457200" rtl="0" algn="l">
              <a:spcBef>
                <a:spcPts val="0"/>
              </a:spcBef>
              <a:spcAft>
                <a:spcPts val="0"/>
              </a:spcAft>
              <a:buSzPts val="1400"/>
              <a:buChar char="●"/>
            </a:pPr>
            <a:r>
              <a:rPr lang="en"/>
              <a:t>Réalisation des ventes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14" name="Google Shape;214;p22"/>
          <p:cNvGrpSpPr/>
          <p:nvPr/>
        </p:nvGrpSpPr>
        <p:grpSpPr>
          <a:xfrm>
            <a:off x="5201312" y="729700"/>
            <a:ext cx="3303886" cy="3878927"/>
            <a:chOff x="5201312" y="729700"/>
            <a:chExt cx="3303886" cy="3878927"/>
          </a:xfrm>
        </p:grpSpPr>
        <p:grpSp>
          <p:nvGrpSpPr>
            <p:cNvPr id="215" name="Google Shape;215;p22"/>
            <p:cNvGrpSpPr/>
            <p:nvPr/>
          </p:nvGrpSpPr>
          <p:grpSpPr>
            <a:xfrm flipH="1">
              <a:off x="5201312" y="932488"/>
              <a:ext cx="1331387" cy="724666"/>
              <a:chOff x="238125" y="2409350"/>
              <a:chExt cx="760575" cy="414000"/>
            </a:xfrm>
          </p:grpSpPr>
          <p:sp>
            <p:nvSpPr>
              <p:cNvPr id="216" name="Google Shape;216;p22"/>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22"/>
            <p:cNvGrpSpPr/>
            <p:nvPr/>
          </p:nvGrpSpPr>
          <p:grpSpPr>
            <a:xfrm>
              <a:off x="5434633" y="1349646"/>
              <a:ext cx="3070564" cy="3258981"/>
              <a:chOff x="1304275" y="2258525"/>
              <a:chExt cx="1138300" cy="1208194"/>
            </a:xfrm>
          </p:grpSpPr>
          <p:sp>
            <p:nvSpPr>
              <p:cNvPr id="229" name="Google Shape;229;p22"/>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2"/>
            <p:cNvGrpSpPr/>
            <p:nvPr/>
          </p:nvGrpSpPr>
          <p:grpSpPr>
            <a:xfrm>
              <a:off x="6350950" y="729700"/>
              <a:ext cx="576232" cy="320112"/>
              <a:chOff x="315275" y="3124950"/>
              <a:chExt cx="658175" cy="365675"/>
            </a:xfrm>
          </p:grpSpPr>
          <p:sp>
            <p:nvSpPr>
              <p:cNvPr id="365" name="Google Shape;365;p22"/>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71" name="Google Shape;371;p22"/>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Objectif</a:t>
            </a:r>
            <a:endParaRPr/>
          </a:p>
        </p:txBody>
      </p:sp>
      <p:pic>
        <p:nvPicPr>
          <p:cNvPr id="377" name="Google Shape;377;p23"/>
          <p:cNvPicPr preferRelativeResize="0"/>
          <p:nvPr/>
        </p:nvPicPr>
        <p:blipFill>
          <a:blip r:embed="rId3">
            <a:alphaModFix/>
          </a:blip>
          <a:stretch>
            <a:fillRect/>
          </a:stretch>
        </p:blipFill>
        <p:spPr>
          <a:xfrm>
            <a:off x="7537550" y="0"/>
            <a:ext cx="1606450" cy="1606450"/>
          </a:xfrm>
          <a:prstGeom prst="rect">
            <a:avLst/>
          </a:prstGeom>
          <a:noFill/>
          <a:ln>
            <a:noFill/>
          </a:ln>
        </p:spPr>
      </p:pic>
      <p:sp>
        <p:nvSpPr>
          <p:cNvPr id="378" name="Google Shape;378;p23"/>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L'objectif principal de cette application web est de fournir aux gérants de café et de restaurant un outil complet et efficace pour faciliter la gestion de leur établissement. Elle vise à simplifier le processus de passation des commandes et d'encaissement des paiements, en offrant une interface conviviale et intuitive. L'application permet également aux gérants de gérer facilement les produits, les catégories et les utilisateurs, ce qui contribue à une organisation plus efficace. De plus, la partie analytique de l'application offre une visibilité en temps réel sur les chiffres d'affaires et les quantités vendues, permettant aux gérants de prendre des décisions éclairées pour optimiser les performances et maximiser la rentabilité de leur entreprise. En résumé, l'objectif de cette application web est de simplifier les opérations quotidiennes des gérants de café et de restaurant, tout en leur fournissant des outils d'analyse précieux pour prendre des décisions stratégiques.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de l’existant </a:t>
            </a:r>
            <a:endParaRPr/>
          </a:p>
        </p:txBody>
      </p:sp>
      <p:pic>
        <p:nvPicPr>
          <p:cNvPr id="384" name="Google Shape;384;p24"/>
          <p:cNvPicPr preferRelativeResize="0"/>
          <p:nvPr/>
        </p:nvPicPr>
        <p:blipFill>
          <a:blip r:embed="rId3">
            <a:alphaModFix/>
          </a:blip>
          <a:stretch>
            <a:fillRect/>
          </a:stretch>
        </p:blipFill>
        <p:spPr>
          <a:xfrm>
            <a:off x="4924925" y="2776575"/>
            <a:ext cx="2366925" cy="2366925"/>
          </a:xfrm>
          <a:prstGeom prst="rect">
            <a:avLst/>
          </a:prstGeom>
          <a:noFill/>
          <a:ln>
            <a:noFill/>
          </a:ln>
        </p:spPr>
      </p:pic>
      <p:sp>
        <p:nvSpPr>
          <p:cNvPr id="385" name="Google Shape;385;p24"/>
          <p:cNvSpPr txBox="1"/>
          <p:nvPr>
            <p:ph idx="1" type="body"/>
          </p:nvPr>
        </p:nvSpPr>
        <p:spPr>
          <a:xfrm>
            <a:off x="715050" y="1242400"/>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L’étude de l’existant est une phase importante pour bien comprendre le système actuel et définir ses objectifs. Pour chaque module, il sera question d’effectuer une description précise de l’existant en énumérant les principaux acteurs impliqués, les principaux documents manipulés et les moyens de traitements utilisés.</a:t>
            </a:r>
            <a:endParaRPr/>
          </a:p>
          <a:p>
            <a:pPr indent="0" lvl="0" marL="0" rtl="0" algn="l">
              <a:spcBef>
                <a:spcPts val="1000"/>
              </a:spcBef>
              <a:spcAft>
                <a:spcPts val="0"/>
              </a:spcAft>
              <a:buNone/>
            </a:pPr>
            <a:r>
              <a:rPr lang="en"/>
              <a:t>Avant d’aborder cette étape importante, il s’avère nécessaire de circonscrire le périmètre de notre étude. Dans le cadre de ce projet, les principaux modules étudiés sont là :</a:t>
            </a:r>
            <a:endParaRPr/>
          </a:p>
          <a:p>
            <a:pPr indent="-317500" lvl="0" marL="457200" rtl="0" algn="l">
              <a:spcBef>
                <a:spcPts val="1000"/>
              </a:spcBef>
              <a:spcAft>
                <a:spcPts val="0"/>
              </a:spcAft>
              <a:buSzPts val="1400"/>
              <a:buChar char="●"/>
            </a:pPr>
            <a:r>
              <a:rPr lang="en"/>
              <a:t>Gestion des produits</a:t>
            </a:r>
            <a:endParaRPr/>
          </a:p>
          <a:p>
            <a:pPr indent="-317500" lvl="0" marL="457200" rtl="0" algn="l">
              <a:spcBef>
                <a:spcPts val="0"/>
              </a:spcBef>
              <a:spcAft>
                <a:spcPts val="0"/>
              </a:spcAft>
              <a:buSzPts val="1400"/>
              <a:buChar char="●"/>
            </a:pPr>
            <a:r>
              <a:rPr lang="en"/>
              <a:t>Gestion des  ventes</a:t>
            </a:r>
            <a:endParaRPr/>
          </a:p>
          <a:p>
            <a:pPr indent="-317500" lvl="0" marL="457200" rtl="0" algn="l">
              <a:spcBef>
                <a:spcPts val="0"/>
              </a:spcBef>
              <a:spcAft>
                <a:spcPts val="0"/>
              </a:spcAft>
              <a:buSzPts val="1400"/>
              <a:buChar char="●"/>
            </a:pPr>
            <a:r>
              <a:rPr lang="en"/>
              <a:t>Gestion des catégories</a:t>
            </a:r>
            <a:endParaRPr/>
          </a:p>
          <a:p>
            <a:pPr indent="-317500" lvl="0" marL="457200" rtl="0" algn="l">
              <a:spcBef>
                <a:spcPts val="0"/>
              </a:spcBef>
              <a:spcAft>
                <a:spcPts val="0"/>
              </a:spcAft>
              <a:buSzPts val="1400"/>
              <a:buChar char="●"/>
            </a:pPr>
            <a:r>
              <a:rPr lang="en"/>
              <a:t>Gestion des Utilisateurs</a:t>
            </a:r>
            <a:endParaRPr/>
          </a:p>
          <a:p>
            <a:pPr indent="0" lvl="0" marL="457200" rtl="0" algn="l">
              <a:spcBef>
                <a:spcPts val="1000"/>
              </a:spcBef>
              <a:spcAft>
                <a:spcPts val="10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715100" y="5247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Critique de l’existant </a:t>
            </a:r>
            <a:endParaRPr/>
          </a:p>
        </p:txBody>
      </p:sp>
      <p:sp>
        <p:nvSpPr>
          <p:cNvPr id="391" name="Google Shape;391;p25"/>
          <p:cNvSpPr txBox="1"/>
          <p:nvPr>
            <p:ph idx="1" type="body"/>
          </p:nvPr>
        </p:nvSpPr>
        <p:spPr>
          <a:xfrm>
            <a:off x="715100" y="759875"/>
            <a:ext cx="7713900" cy="42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Gérer un restaurant sans technologie serait une tâche extrêmement difficile et laborieuse. L'absence de solutions technologiques modernes rendrait le processus de vente, la gestion des produits et des catégories beaucoup plus complexe et inefficace. Voici quelques critiques concernant la gestion d'un restaurant sans technologie :</a:t>
            </a:r>
            <a:endParaRPr/>
          </a:p>
          <a:p>
            <a:pPr indent="-317500" lvl="0" marL="457200" rtl="0" algn="l">
              <a:spcBef>
                <a:spcPts val="1000"/>
              </a:spcBef>
              <a:spcAft>
                <a:spcPts val="0"/>
              </a:spcAft>
              <a:buClr>
                <a:schemeClr val="accent3"/>
              </a:buClr>
              <a:buSzPts val="1400"/>
              <a:buAutoNum type="arabicPeriod"/>
            </a:pPr>
            <a:r>
              <a:rPr b="1" lang="en">
                <a:solidFill>
                  <a:schemeClr val="accent3"/>
                </a:solidFill>
              </a:rPr>
              <a:t>Prise de commandes :</a:t>
            </a:r>
            <a:r>
              <a:rPr lang="en"/>
              <a:t> Sans l'utilisation de systèmes informatisés, les serveurs devraient prendre les commandes à la main et les transmettre manuellement à la cuisine. Cela entraînerait un risque accru d'erreurs et de malentendus, ce qui pourrait nuire à l'expérience des clients.</a:t>
            </a:r>
            <a:endParaRPr/>
          </a:p>
          <a:p>
            <a:pPr indent="-317500" lvl="0" marL="457200" rtl="0" algn="l">
              <a:spcBef>
                <a:spcPts val="0"/>
              </a:spcBef>
              <a:spcAft>
                <a:spcPts val="0"/>
              </a:spcAft>
              <a:buClr>
                <a:schemeClr val="accent3"/>
              </a:buClr>
              <a:buSzPts val="1400"/>
              <a:buAutoNum type="arabicPeriod"/>
            </a:pPr>
            <a:r>
              <a:rPr b="1" lang="en">
                <a:solidFill>
                  <a:schemeClr val="accent3"/>
                </a:solidFill>
              </a:rPr>
              <a:t>Suivi des ventes :</a:t>
            </a:r>
            <a:r>
              <a:rPr lang="en"/>
              <a:t> Sans technologie pour enregistrer et analyser les ventes, il serait difficile d'obtenir des données précises sur les performances du restaurant. Cela compliquerait la prise de décisions stratégiques et l'identification des tendances et des préférences des clients.</a:t>
            </a:r>
            <a:endParaRPr/>
          </a:p>
          <a:p>
            <a:pPr indent="-317500" lvl="0" marL="457200" rtl="0" algn="l">
              <a:spcBef>
                <a:spcPts val="0"/>
              </a:spcBef>
              <a:spcAft>
                <a:spcPts val="0"/>
              </a:spcAft>
              <a:buClr>
                <a:schemeClr val="accent3"/>
              </a:buClr>
              <a:buSzPts val="1400"/>
              <a:buAutoNum type="arabicPeriod"/>
            </a:pPr>
            <a:r>
              <a:rPr b="1" lang="en">
                <a:solidFill>
                  <a:schemeClr val="accent3"/>
                </a:solidFill>
              </a:rPr>
              <a:t>Communication interne :</a:t>
            </a:r>
            <a:r>
              <a:rPr lang="en"/>
              <a:t> Les employés devraient se fier à des méthodes de communication traditionnelles, telles que les feuilles de papier ou les tableaux d'affichage, ce qui pourrait entraîner des retards et des malentendus dans les informations transmises.</a:t>
            </a:r>
            <a:endParaRPr/>
          </a:p>
          <a:p>
            <a:pPr indent="0" lvl="0" marL="457200" rtl="0" algn="l">
              <a:spcBef>
                <a:spcPts val="1000"/>
              </a:spcBef>
              <a:spcAft>
                <a:spcPts val="10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6"/>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Solutions proposée</a:t>
            </a:r>
            <a:endParaRPr/>
          </a:p>
        </p:txBody>
      </p:sp>
      <p:sp>
        <p:nvSpPr>
          <p:cNvPr id="397" name="Google Shape;397;p26"/>
          <p:cNvSpPr txBox="1"/>
          <p:nvPr/>
        </p:nvSpPr>
        <p:spPr>
          <a:xfrm>
            <a:off x="715100" y="1242400"/>
            <a:ext cx="7713900" cy="20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chemeClr val="dk1"/>
                </a:solidFill>
                <a:latin typeface="Golos Text"/>
                <a:ea typeface="Golos Text"/>
                <a:cs typeface="Golos Text"/>
                <a:sym typeface="Golos Text"/>
              </a:rPr>
              <a:t>Une solution efficace pour gérer un restaurant de manière optimale serait d'adopter une application web complète qui combine les fonctionnalités d'un système de point de vente (POS), d'un gestionnaire de catégories et de produits, ainsi que d'un outil d'analyse. Cette application faciliterait la prise de commandes précise, l'organisation des produits, la gestion des stocks et fournirait des outils d'analyse pour comprendre les tendances de vente et prendre des décisions stratégiques éclairées. En utilisant cette application, les propriétaires de restaurant pourraient améliorer l'efficacité opérationnelle, éviter les erreurs et les pénuries, tout en maximisant les bénéfices.</a:t>
            </a:r>
            <a:endParaRPr>
              <a:solidFill>
                <a:schemeClr val="dk1"/>
              </a:solidFill>
              <a:latin typeface="Golos Text"/>
              <a:ea typeface="Golos Text"/>
              <a:cs typeface="Golos Text"/>
              <a:sym typeface="Golos Text"/>
            </a:endParaRPr>
          </a:p>
        </p:txBody>
      </p:sp>
      <p:grpSp>
        <p:nvGrpSpPr>
          <p:cNvPr id="398" name="Google Shape;398;p26"/>
          <p:cNvGrpSpPr/>
          <p:nvPr/>
        </p:nvGrpSpPr>
        <p:grpSpPr>
          <a:xfrm>
            <a:off x="1517063" y="3447711"/>
            <a:ext cx="1732082" cy="1375649"/>
            <a:chOff x="2735825" y="2251925"/>
            <a:chExt cx="1386775" cy="1101400"/>
          </a:xfrm>
        </p:grpSpPr>
        <p:sp>
          <p:nvSpPr>
            <p:cNvPr id="399" name="Google Shape;399;p26"/>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6"/>
          <p:cNvGrpSpPr/>
          <p:nvPr/>
        </p:nvGrpSpPr>
        <p:grpSpPr>
          <a:xfrm>
            <a:off x="4059436" y="3447731"/>
            <a:ext cx="3567578" cy="1375630"/>
            <a:chOff x="3864536" y="2740081"/>
            <a:chExt cx="3567578" cy="1375630"/>
          </a:xfrm>
        </p:grpSpPr>
        <p:grpSp>
          <p:nvGrpSpPr>
            <p:cNvPr id="483" name="Google Shape;483;p26"/>
            <p:cNvGrpSpPr/>
            <p:nvPr/>
          </p:nvGrpSpPr>
          <p:grpSpPr>
            <a:xfrm>
              <a:off x="3864536" y="2740081"/>
              <a:ext cx="2979176" cy="1374847"/>
              <a:chOff x="234675" y="2436575"/>
              <a:chExt cx="2470500" cy="1140100"/>
            </a:xfrm>
          </p:grpSpPr>
          <p:sp>
            <p:nvSpPr>
              <p:cNvPr id="484" name="Google Shape;484;p26"/>
              <p:cNvSpPr/>
              <p:nvPr/>
            </p:nvSpPr>
            <p:spPr>
              <a:xfrm>
                <a:off x="234675" y="2589050"/>
                <a:ext cx="1866850" cy="987625"/>
              </a:xfrm>
              <a:custGeom>
                <a:rect b="b" l="l" r="r" t="t"/>
                <a:pathLst>
                  <a:path extrusionOk="0" h="39505" w="74674">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282175" y="2589050"/>
                <a:ext cx="1866900" cy="987625"/>
              </a:xfrm>
              <a:custGeom>
                <a:rect b="b" l="l" r="r" t="t"/>
                <a:pathLst>
                  <a:path extrusionOk="0" h="39505" w="74676">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330950" y="2627075"/>
                <a:ext cx="1747925" cy="851975"/>
              </a:xfrm>
              <a:custGeom>
                <a:rect b="b" l="l" r="r" t="t"/>
                <a:pathLst>
                  <a:path extrusionOk="0" h="34079" w="69917">
                    <a:moveTo>
                      <a:pt x="1" y="0"/>
                    </a:moveTo>
                    <a:lnTo>
                      <a:pt x="11906" y="34079"/>
                    </a:lnTo>
                    <a:lnTo>
                      <a:pt x="69916" y="34079"/>
                    </a:lnTo>
                    <a:lnTo>
                      <a:pt x="580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549325" y="3501800"/>
                <a:ext cx="373125" cy="74825"/>
              </a:xfrm>
              <a:custGeom>
                <a:rect b="b" l="l" r="r" t="t"/>
                <a:pathLst>
                  <a:path extrusionOk="0" h="2993" w="14925">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885350" y="3501800"/>
                <a:ext cx="1819825" cy="74875"/>
              </a:xfrm>
              <a:custGeom>
                <a:rect b="b" l="l" r="r" t="t"/>
                <a:pathLst>
                  <a:path extrusionOk="0" h="2995" w="72793">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2486825" y="3491500"/>
                <a:ext cx="34775" cy="10325"/>
              </a:xfrm>
              <a:custGeom>
                <a:rect b="b" l="l" r="r" t="t"/>
                <a:pathLst>
                  <a:path extrusionOk="0" h="413" w="1391">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2517825"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2387150" y="3491500"/>
                <a:ext cx="34750" cy="10325"/>
              </a:xfrm>
              <a:custGeom>
                <a:rect b="b" l="l" r="r" t="t"/>
                <a:pathLst>
                  <a:path extrusionOk="0" h="413" w="139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2418100" y="3491500"/>
                <a:ext cx="59125" cy="10325"/>
              </a:xfrm>
              <a:custGeom>
                <a:rect b="b" l="l" r="r" t="t"/>
                <a:pathLst>
                  <a:path extrusionOk="0" h="413" w="2365">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22874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2318425"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2187725" y="3491500"/>
                <a:ext cx="34775" cy="10325"/>
              </a:xfrm>
              <a:custGeom>
                <a:rect b="b" l="l" r="r" t="t"/>
                <a:pathLst>
                  <a:path extrusionOk="0" h="413" w="1391">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2218700" y="3491500"/>
                <a:ext cx="59100" cy="10325"/>
              </a:xfrm>
              <a:custGeom>
                <a:rect b="b" l="l" r="r" t="t"/>
                <a:pathLst>
                  <a:path extrusionOk="0" h="413" w="2364">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1290400" y="3491500"/>
                <a:ext cx="887700" cy="10325"/>
              </a:xfrm>
              <a:custGeom>
                <a:rect b="b" l="l" r="r" t="t"/>
                <a:pathLst>
                  <a:path extrusionOk="0" h="413" w="35508">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1290400" y="3491500"/>
                <a:ext cx="34775" cy="10325"/>
              </a:xfrm>
              <a:custGeom>
                <a:rect b="b" l="l" r="r" t="t"/>
                <a:pathLst>
                  <a:path extrusionOk="0" h="413" w="1391">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11907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1221725" y="3491500"/>
                <a:ext cx="59075" cy="10325"/>
              </a:xfrm>
              <a:custGeom>
                <a:rect b="b" l="l" r="r" t="t"/>
                <a:pathLst>
                  <a:path extrusionOk="0" h="413" w="2363">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1091000" y="3491500"/>
                <a:ext cx="34775" cy="10325"/>
              </a:xfrm>
              <a:custGeom>
                <a:rect b="b" l="l" r="r" t="t"/>
                <a:pathLst>
                  <a:path extrusionOk="0" h="413" w="1391">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1122000"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9913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1022300" y="3491500"/>
                <a:ext cx="59100" cy="10325"/>
              </a:xfrm>
              <a:custGeom>
                <a:rect b="b" l="l" r="r" t="t"/>
                <a:pathLst>
                  <a:path extrusionOk="0" h="413" w="2364">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891600" y="3491500"/>
                <a:ext cx="34750" cy="10325"/>
              </a:xfrm>
              <a:custGeom>
                <a:rect b="b" l="l" r="r" t="t"/>
                <a:pathLst>
                  <a:path extrusionOk="0" h="413" w="139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922600"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628100" y="3332575"/>
                <a:ext cx="1415975" cy="119150"/>
              </a:xfrm>
              <a:custGeom>
                <a:rect b="b" l="l" r="r" t="t"/>
                <a:pathLst>
                  <a:path extrusionOk="0" h="4766" w="56639">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383000" y="2662000"/>
                <a:ext cx="978250" cy="546975"/>
              </a:xfrm>
              <a:custGeom>
                <a:rect b="b" l="l" r="r" t="t"/>
                <a:pathLst>
                  <a:path extrusionOk="0" h="21879" w="3913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422500" y="2546450"/>
                <a:ext cx="775400" cy="381825"/>
              </a:xfrm>
              <a:custGeom>
                <a:rect b="b" l="l" r="r" t="t"/>
                <a:pathLst>
                  <a:path extrusionOk="0" h="15273" w="31016">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762200" y="2598025"/>
                <a:ext cx="289725" cy="24475"/>
              </a:xfrm>
              <a:custGeom>
                <a:rect b="b" l="l" r="r" t="t"/>
                <a:pathLst>
                  <a:path extrusionOk="0" h="979" w="11589">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486375" y="2598025"/>
                <a:ext cx="243100" cy="24475"/>
              </a:xfrm>
              <a:custGeom>
                <a:rect b="b" l="l" r="r" t="t"/>
                <a:pathLst>
                  <a:path extrusionOk="0" h="979" w="9724">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508375" y="2661650"/>
                <a:ext cx="99525" cy="24525"/>
              </a:xfrm>
              <a:custGeom>
                <a:rect b="b" l="l" r="r" t="t"/>
                <a:pathLst>
                  <a:path extrusionOk="0" h="981" w="3981">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715725" y="2661650"/>
                <a:ext cx="358200" cy="24525"/>
              </a:xfrm>
              <a:custGeom>
                <a:rect b="b" l="l" r="r" t="t"/>
                <a:pathLst>
                  <a:path extrusionOk="0" h="981" w="14328">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530425" y="2725325"/>
                <a:ext cx="391650" cy="24525"/>
              </a:xfrm>
              <a:custGeom>
                <a:rect b="b" l="l" r="r" t="t"/>
                <a:pathLst>
                  <a:path extrusionOk="0" h="981" w="15666">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959825" y="2725325"/>
                <a:ext cx="136175" cy="24525"/>
              </a:xfrm>
              <a:custGeom>
                <a:rect b="b" l="l" r="r" t="t"/>
                <a:pathLst>
                  <a:path extrusionOk="0" h="981" w="5447">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1159725" y="2436575"/>
                <a:ext cx="740875" cy="381775"/>
              </a:xfrm>
              <a:custGeom>
                <a:rect b="b" l="l" r="r" t="t"/>
                <a:pathLst>
                  <a:path extrusionOk="0" h="15271" w="29635">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1398250" y="2463025"/>
                <a:ext cx="262925" cy="235875"/>
              </a:xfrm>
              <a:custGeom>
                <a:rect b="b" l="l" r="r" t="t"/>
                <a:pathLst>
                  <a:path extrusionOk="0" h="9435" w="10517">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1456050" y="2496050"/>
                <a:ext cx="127650" cy="169850"/>
              </a:xfrm>
              <a:custGeom>
                <a:rect b="b" l="l" r="r" t="t"/>
                <a:pathLst>
                  <a:path extrusionOk="0" h="6794" w="5106">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6"/>
            <p:cNvGrpSpPr/>
            <p:nvPr/>
          </p:nvGrpSpPr>
          <p:grpSpPr>
            <a:xfrm>
              <a:off x="5539001" y="2890336"/>
              <a:ext cx="1893112" cy="1225375"/>
              <a:chOff x="2974500" y="2561175"/>
              <a:chExt cx="1569875" cy="1016150"/>
            </a:xfrm>
          </p:grpSpPr>
          <p:sp>
            <p:nvSpPr>
              <p:cNvPr id="520" name="Google Shape;520;p26"/>
              <p:cNvSpPr/>
              <p:nvPr/>
            </p:nvSpPr>
            <p:spPr>
              <a:xfrm>
                <a:off x="3767725" y="2819975"/>
                <a:ext cx="372250" cy="644550"/>
              </a:xfrm>
              <a:custGeom>
                <a:rect b="b" l="l" r="r" t="t"/>
                <a:pathLst>
                  <a:path extrusionOk="0" h="25782" w="1489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3813050" y="3072075"/>
                <a:ext cx="324650" cy="392450"/>
              </a:xfrm>
              <a:custGeom>
                <a:rect b="b" l="l" r="r" t="t"/>
                <a:pathLst>
                  <a:path extrusionOk="0" h="15698" w="12986">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3832850" y="2561900"/>
                <a:ext cx="325425" cy="331100"/>
              </a:xfrm>
              <a:custGeom>
                <a:rect b="b" l="l" r="r" t="t"/>
                <a:pathLst>
                  <a:path extrusionOk="0" h="13244" w="13017">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3482225" y="3030075"/>
                <a:ext cx="46350" cy="61325"/>
              </a:xfrm>
              <a:custGeom>
                <a:rect b="b" l="l" r="r" t="t"/>
                <a:pathLst>
                  <a:path extrusionOk="0" h="2453" w="1854">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3506775" y="2976900"/>
                <a:ext cx="14000" cy="12025"/>
              </a:xfrm>
              <a:custGeom>
                <a:rect b="b" l="l" r="r" t="t"/>
                <a:pathLst>
                  <a:path extrusionOk="0" h="481" w="56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3511425" y="2898975"/>
                <a:ext cx="360475" cy="239775"/>
              </a:xfrm>
              <a:custGeom>
                <a:rect b="b" l="l" r="r" t="t"/>
                <a:pathLst>
                  <a:path extrusionOk="0" h="9591" w="14419">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3125850" y="3077125"/>
                <a:ext cx="741450" cy="454150"/>
              </a:xfrm>
              <a:custGeom>
                <a:rect b="b" l="l" r="r" t="t"/>
                <a:pathLst>
                  <a:path extrusionOk="0" h="18166" w="29658">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3140925" y="3404075"/>
                <a:ext cx="20450" cy="15350"/>
              </a:xfrm>
              <a:custGeom>
                <a:rect b="b" l="l" r="r" t="t"/>
                <a:pathLst>
                  <a:path extrusionOk="0" h="614" w="818">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975225" y="3496925"/>
                <a:ext cx="206025" cy="77075"/>
              </a:xfrm>
              <a:custGeom>
                <a:rect b="b" l="l" r="r" t="t"/>
                <a:pathLst>
                  <a:path extrusionOk="0" h="3083" w="8241">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3127925" y="3468375"/>
                <a:ext cx="58300" cy="55875"/>
              </a:xfrm>
              <a:custGeom>
                <a:rect b="b" l="l" r="r" t="t"/>
                <a:pathLst>
                  <a:path extrusionOk="0" h="2235" w="2332">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3124125" y="3450450"/>
                <a:ext cx="22550" cy="31775"/>
              </a:xfrm>
              <a:custGeom>
                <a:rect b="b" l="l" r="r" t="t"/>
                <a:pathLst>
                  <a:path extrusionOk="0" h="1271" w="902">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3178300" y="3513800"/>
                <a:ext cx="18825" cy="17500"/>
              </a:xfrm>
              <a:custGeom>
                <a:rect b="b" l="l" r="r" t="t"/>
                <a:pathLst>
                  <a:path extrusionOk="0" h="700" w="753">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3217325" y="3428825"/>
                <a:ext cx="100475" cy="76900"/>
              </a:xfrm>
              <a:custGeom>
                <a:rect b="b" l="l" r="r" t="t"/>
                <a:pathLst>
                  <a:path extrusionOk="0" h="3076" w="4019">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3183350" y="3366650"/>
                <a:ext cx="65175" cy="27125"/>
              </a:xfrm>
              <a:custGeom>
                <a:rect b="b" l="l" r="r" t="t"/>
                <a:pathLst>
                  <a:path extrusionOk="0" h="1085" w="2607">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3160250" y="3392850"/>
                <a:ext cx="23875" cy="12250"/>
              </a:xfrm>
              <a:custGeom>
                <a:rect b="b" l="l" r="r" t="t"/>
                <a:pathLst>
                  <a:path extrusionOk="0" h="490" w="955">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3142050" y="3468375"/>
                <a:ext cx="44175" cy="51850"/>
              </a:xfrm>
              <a:custGeom>
                <a:rect b="b" l="l" r="r" t="t"/>
                <a:pathLst>
                  <a:path extrusionOk="0" h="2074" w="1767">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461050" y="3258400"/>
                <a:ext cx="103050" cy="111025"/>
              </a:xfrm>
              <a:custGeom>
                <a:rect b="b" l="l" r="r" t="t"/>
                <a:pathLst>
                  <a:path extrusionOk="0" h="4441" w="4122">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3491025" y="3153950"/>
                <a:ext cx="6750" cy="93550"/>
              </a:xfrm>
              <a:custGeom>
                <a:rect b="b" l="l" r="r" t="t"/>
                <a:pathLst>
                  <a:path extrusionOk="0" h="3742" w="27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3491000" y="3210375"/>
                <a:ext cx="37850" cy="57800"/>
              </a:xfrm>
              <a:custGeom>
                <a:rect b="b" l="l" r="r" t="t"/>
                <a:pathLst>
                  <a:path extrusionOk="0" h="2312" w="1514">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3606750" y="3366550"/>
                <a:ext cx="54925" cy="55475"/>
              </a:xfrm>
              <a:custGeom>
                <a:rect b="b" l="l" r="r" t="t"/>
                <a:pathLst>
                  <a:path extrusionOk="0" h="2219" w="2197">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3576175" y="3332825"/>
                <a:ext cx="8025" cy="8675"/>
              </a:xfrm>
              <a:custGeom>
                <a:rect b="b" l="l" r="r" t="t"/>
                <a:pathLst>
                  <a:path extrusionOk="0" h="347" w="321">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517200" y="3265475"/>
                <a:ext cx="47050" cy="53650"/>
              </a:xfrm>
              <a:custGeom>
                <a:rect b="b" l="l" r="r" t="t"/>
                <a:pathLst>
                  <a:path extrusionOk="0" h="2146" w="1882">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3948575" y="2693950"/>
                <a:ext cx="61375" cy="63550"/>
              </a:xfrm>
              <a:custGeom>
                <a:rect b="b" l="l" r="r" t="t"/>
                <a:pathLst>
                  <a:path extrusionOk="0" h="2542" w="2455">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3819975" y="2667175"/>
                <a:ext cx="146025" cy="162350"/>
              </a:xfrm>
              <a:custGeom>
                <a:rect b="b" l="l" r="r" t="t"/>
                <a:pathLst>
                  <a:path extrusionOk="0" h="6494" w="5841">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3955875" y="2701075"/>
                <a:ext cx="38175" cy="46600"/>
              </a:xfrm>
              <a:custGeom>
                <a:rect b="b" l="l" r="r" t="t"/>
                <a:pathLst>
                  <a:path extrusionOk="0" h="1864" w="1527">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3958750" y="2717775"/>
                <a:ext cx="35275" cy="16900"/>
              </a:xfrm>
              <a:custGeom>
                <a:rect b="b" l="l" r="r" t="t"/>
                <a:pathLst>
                  <a:path extrusionOk="0" h="676" w="1411">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3915400" y="2846525"/>
                <a:ext cx="16725" cy="18650"/>
              </a:xfrm>
              <a:custGeom>
                <a:rect b="b" l="l" r="r" t="t"/>
                <a:pathLst>
                  <a:path extrusionOk="0" h="746" w="669">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4012875" y="2813050"/>
                <a:ext cx="10950" cy="11675"/>
              </a:xfrm>
              <a:custGeom>
                <a:rect b="b" l="l" r="r" t="t"/>
                <a:pathLst>
                  <a:path extrusionOk="0" h="467" w="438">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927975" y="2749650"/>
                <a:ext cx="89775" cy="108375"/>
              </a:xfrm>
              <a:custGeom>
                <a:rect b="b" l="l" r="r" t="t"/>
                <a:pathLst>
                  <a:path extrusionOk="0" h="4335" w="3591">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4060350" y="2897875"/>
                <a:ext cx="362675" cy="590200"/>
              </a:xfrm>
              <a:custGeom>
                <a:rect b="b" l="l" r="r" t="t"/>
                <a:pathLst>
                  <a:path extrusionOk="0" h="23608" w="14507">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4312700" y="3471125"/>
                <a:ext cx="52175" cy="14275"/>
              </a:xfrm>
              <a:custGeom>
                <a:rect b="b" l="l" r="r" t="t"/>
                <a:pathLst>
                  <a:path extrusionOk="0" h="571" w="2087">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4357750" y="3468750"/>
                <a:ext cx="183300" cy="99700"/>
              </a:xfrm>
              <a:custGeom>
                <a:rect b="b" l="l" r="r" t="t"/>
                <a:pathLst>
                  <a:path extrusionOk="0" h="3988" w="7332">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4357750" y="3468750"/>
                <a:ext cx="55325" cy="10875"/>
              </a:xfrm>
              <a:custGeom>
                <a:rect b="b" l="l" r="r" t="t"/>
                <a:pathLst>
                  <a:path extrusionOk="0" h="435" w="2213">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4537775" y="3557875"/>
                <a:ext cx="6375" cy="10575"/>
              </a:xfrm>
              <a:custGeom>
                <a:rect b="b" l="l" r="r" t="t"/>
                <a:pathLst>
                  <a:path extrusionOk="0" h="423" w="255">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3442250" y="3388375"/>
                <a:ext cx="637225" cy="187950"/>
              </a:xfrm>
              <a:custGeom>
                <a:rect b="b" l="l" r="r" t="t"/>
                <a:pathLst>
                  <a:path extrusionOk="0" h="7518" w="25489">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3393025" y="3486250"/>
                <a:ext cx="79650" cy="90375"/>
              </a:xfrm>
              <a:custGeom>
                <a:rect b="b" l="l" r="r" t="t"/>
                <a:pathLst>
                  <a:path extrusionOk="0" h="3615" w="3186">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351750" y="3523000"/>
                <a:ext cx="55975" cy="53625"/>
              </a:xfrm>
              <a:custGeom>
                <a:rect b="b" l="l" r="r" t="t"/>
                <a:pathLst>
                  <a:path extrusionOk="0" h="2145" w="2239">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3418700" y="3489950"/>
                <a:ext cx="53975" cy="86500"/>
              </a:xfrm>
              <a:custGeom>
                <a:rect b="b" l="l" r="r" t="t"/>
                <a:pathLst>
                  <a:path extrusionOk="0" h="3460" w="2159">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3466975" y="3391650"/>
                <a:ext cx="612500" cy="184675"/>
              </a:xfrm>
              <a:custGeom>
                <a:rect b="b" l="l" r="r" t="t"/>
                <a:pathLst>
                  <a:path extrusionOk="0" h="7387" w="2450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3776400" y="3273675"/>
                <a:ext cx="36975" cy="62075"/>
              </a:xfrm>
              <a:custGeom>
                <a:rect b="b" l="l" r="r" t="t"/>
                <a:pathLst>
                  <a:path extrusionOk="0" h="2483" w="1479">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4040000" y="3330675"/>
                <a:ext cx="63325" cy="83775"/>
              </a:xfrm>
              <a:custGeom>
                <a:rect b="b" l="l" r="r" t="t"/>
                <a:pathLst>
                  <a:path extrusionOk="0" h="3351" w="2533">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835100" y="3081325"/>
                <a:ext cx="38975" cy="59700"/>
              </a:xfrm>
              <a:custGeom>
                <a:rect b="b" l="l" r="r" t="t"/>
                <a:pathLst>
                  <a:path extrusionOk="0" h="2388" w="1559">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3868125" y="3128300"/>
                <a:ext cx="212700" cy="70975"/>
              </a:xfrm>
              <a:custGeom>
                <a:rect b="b" l="l" r="r" t="t"/>
                <a:pathLst>
                  <a:path extrusionOk="0" h="2839" w="8508">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4093600" y="3189950"/>
                <a:ext cx="17375" cy="123575"/>
              </a:xfrm>
              <a:custGeom>
                <a:rect b="b" l="l" r="r" t="t"/>
                <a:pathLst>
                  <a:path extrusionOk="0" h="4943" w="695">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4140175" y="3123875"/>
                <a:ext cx="72575" cy="102300"/>
              </a:xfrm>
              <a:custGeom>
                <a:rect b="b" l="l" r="r" t="t"/>
                <a:pathLst>
                  <a:path extrusionOk="0" h="4092" w="2903">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3927975" y="2749650"/>
                <a:ext cx="63900" cy="74700"/>
              </a:xfrm>
              <a:custGeom>
                <a:rect b="b" l="l" r="r" t="t"/>
                <a:pathLst>
                  <a:path extrusionOk="0" h="2988" w="2556">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4029300" y="2680625"/>
                <a:ext cx="24100" cy="68275"/>
              </a:xfrm>
              <a:custGeom>
                <a:rect b="b" l="l" r="r" t="t"/>
                <a:pathLst>
                  <a:path extrusionOk="0" h="2731" w="964">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4035725" y="2589875"/>
                <a:ext cx="22375" cy="25550"/>
              </a:xfrm>
              <a:custGeom>
                <a:rect b="b" l="l" r="r" t="t"/>
                <a:pathLst>
                  <a:path extrusionOk="0" h="1022" w="895">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831575" y="2701050"/>
                <a:ext cx="21100" cy="82225"/>
              </a:xfrm>
              <a:custGeom>
                <a:rect b="b" l="l" r="r" t="t"/>
                <a:pathLst>
                  <a:path extrusionOk="0" h="3289" w="844">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840875" y="2791150"/>
                <a:ext cx="26650" cy="4550"/>
              </a:xfrm>
              <a:custGeom>
                <a:rect b="b" l="l" r="r" t="t"/>
                <a:pathLst>
                  <a:path extrusionOk="0" h="182" w="1066">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840950" y="2798075"/>
                <a:ext cx="8475" cy="14500"/>
              </a:xfrm>
              <a:custGeom>
                <a:rect b="b" l="l" r="r" t="t"/>
                <a:pathLst>
                  <a:path extrusionOk="0" h="580" w="339">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3840150" y="2667175"/>
                <a:ext cx="104825" cy="48600"/>
              </a:xfrm>
              <a:custGeom>
                <a:rect b="b" l="l" r="r" t="t"/>
                <a:pathLst>
                  <a:path extrusionOk="0" h="1944" w="4193">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656225" y="3018300"/>
                <a:ext cx="48325" cy="35950"/>
              </a:xfrm>
              <a:custGeom>
                <a:rect b="b" l="l" r="r" t="t"/>
                <a:pathLst>
                  <a:path extrusionOk="0" h="1438" w="1933">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724400" y="3070525"/>
                <a:ext cx="69975" cy="47600"/>
              </a:xfrm>
              <a:custGeom>
                <a:rect b="b" l="l" r="r" t="t"/>
                <a:pathLst>
                  <a:path extrusionOk="0" h="1904" w="2799">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3393250" y="2935250"/>
                <a:ext cx="127150" cy="113775"/>
              </a:xfrm>
              <a:custGeom>
                <a:rect b="b" l="l" r="r" t="t"/>
                <a:pathLst>
                  <a:path extrusionOk="0" h="4551" w="5086">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346400" y="2915700"/>
                <a:ext cx="29300" cy="21725"/>
              </a:xfrm>
              <a:custGeom>
                <a:rect b="b" l="l" r="r" t="t"/>
                <a:pathLst>
                  <a:path extrusionOk="0" h="869" w="1172">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3353625" y="2901375"/>
                <a:ext cx="30250" cy="25600"/>
              </a:xfrm>
              <a:custGeom>
                <a:rect b="b" l="l" r="r" t="t"/>
                <a:pathLst>
                  <a:path extrusionOk="0" h="1024" w="121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3364675" y="2888950"/>
                <a:ext cx="28500" cy="27700"/>
              </a:xfrm>
              <a:custGeom>
                <a:rect b="b" l="l" r="r" t="t"/>
                <a:pathLst>
                  <a:path extrusionOk="0" h="1108" w="114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3354000" y="2905025"/>
                <a:ext cx="52225" cy="63425"/>
              </a:xfrm>
              <a:custGeom>
                <a:rect b="b" l="l" r="r" t="t"/>
                <a:pathLst>
                  <a:path extrusionOk="0" h="2537" w="2089">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3352350" y="2847300"/>
                <a:ext cx="51375" cy="48450"/>
              </a:xfrm>
              <a:custGeom>
                <a:rect b="b" l="l" r="r" t="t"/>
                <a:pathLst>
                  <a:path extrusionOk="0" h="1938" w="2055">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3852650" y="2811025"/>
                <a:ext cx="79475" cy="88275"/>
              </a:xfrm>
              <a:custGeom>
                <a:rect b="b" l="l" r="r" t="t"/>
                <a:pathLst>
                  <a:path extrusionOk="0" h="3531" w="3179">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3914875" y="2864575"/>
                <a:ext cx="1100" cy="30975"/>
              </a:xfrm>
              <a:custGeom>
                <a:rect b="b" l="l" r="r" t="t"/>
                <a:pathLst>
                  <a:path extrusionOk="0" h="1239" w="44">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3778675" y="3263275"/>
                <a:ext cx="102625" cy="119075"/>
              </a:xfrm>
              <a:custGeom>
                <a:rect b="b" l="l" r="r" t="t"/>
                <a:pathLst>
                  <a:path extrusionOk="0" h="4763" w="4105">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3840375" y="2685525"/>
                <a:ext cx="6900" cy="21125"/>
              </a:xfrm>
              <a:custGeom>
                <a:rect b="b" l="l" r="r" t="t"/>
                <a:pathLst>
                  <a:path extrusionOk="0" h="845" w="276">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877075" y="2700325"/>
                <a:ext cx="6900" cy="21150"/>
              </a:xfrm>
              <a:custGeom>
                <a:rect b="b" l="l" r="r" t="t"/>
                <a:pathLst>
                  <a:path extrusionOk="0" h="846" w="276">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3836100" y="2674725"/>
                <a:ext cx="24700" cy="11050"/>
              </a:xfrm>
              <a:custGeom>
                <a:rect b="b" l="l" r="r" t="t"/>
                <a:pathLst>
                  <a:path extrusionOk="0" h="442" w="988">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871025" y="2688475"/>
                <a:ext cx="36825" cy="16700"/>
              </a:xfrm>
              <a:custGeom>
                <a:rect b="b" l="l" r="r" t="t"/>
                <a:pathLst>
                  <a:path extrusionOk="0" h="668" w="1473">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4085525" y="2897300"/>
                <a:ext cx="55075" cy="217150"/>
              </a:xfrm>
              <a:custGeom>
                <a:rect b="b" l="l" r="r" t="t"/>
                <a:pathLst>
                  <a:path extrusionOk="0" h="8686" w="2203">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829475" y="2899425"/>
                <a:ext cx="42850" cy="221450"/>
              </a:xfrm>
              <a:custGeom>
                <a:rect b="b" l="l" r="r" t="t"/>
                <a:pathLst>
                  <a:path extrusionOk="0" h="8858" w="1714">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502825" y="2985850"/>
                <a:ext cx="17575" cy="63175"/>
              </a:xfrm>
              <a:custGeom>
                <a:rect b="b" l="l" r="r" t="t"/>
                <a:pathLst>
                  <a:path extrusionOk="0" h="2527" w="703">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2976800" y="3567200"/>
                <a:ext cx="194150" cy="6800"/>
              </a:xfrm>
              <a:custGeom>
                <a:rect b="b" l="l" r="r" t="t"/>
                <a:pathLst>
                  <a:path extrusionOk="0" h="272" w="7766">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615175" y="3251725"/>
                <a:ext cx="252125" cy="179100"/>
              </a:xfrm>
              <a:custGeom>
                <a:rect b="b" l="l" r="r" t="t"/>
                <a:pathLst>
                  <a:path extrusionOk="0" h="7164" w="10085">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3832850" y="2600350"/>
                <a:ext cx="180400" cy="139375"/>
              </a:xfrm>
              <a:custGeom>
                <a:rect b="b" l="l" r="r" t="t"/>
                <a:pathLst>
                  <a:path extrusionOk="0" h="5575" w="7216">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3990125" y="2724375"/>
                <a:ext cx="163925" cy="168625"/>
              </a:xfrm>
              <a:custGeom>
                <a:rect b="b" l="l" r="r" t="t"/>
                <a:pathLst>
                  <a:path extrusionOk="0" h="6745" w="6557">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618275" y="3396125"/>
                <a:ext cx="249650" cy="35225"/>
              </a:xfrm>
              <a:custGeom>
                <a:rect b="b" l="l" r="r" t="t"/>
                <a:pathLst>
                  <a:path extrusionOk="0" h="1409" w="9986">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346475" y="2915025"/>
                <a:ext cx="29975" cy="23075"/>
              </a:xfrm>
              <a:custGeom>
                <a:rect b="b" l="l" r="r" t="t"/>
                <a:pathLst>
                  <a:path extrusionOk="0" h="923" w="1199">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353725" y="2900700"/>
                <a:ext cx="30875" cy="26975"/>
              </a:xfrm>
              <a:custGeom>
                <a:rect b="b" l="l" r="r" t="t"/>
                <a:pathLst>
                  <a:path extrusionOk="0" h="1079" w="1235">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364750" y="2888275"/>
                <a:ext cx="29150" cy="29025"/>
              </a:xfrm>
              <a:custGeom>
                <a:rect b="b" l="l" r="r" t="t"/>
                <a:pathLst>
                  <a:path extrusionOk="0" h="1161" w="1166">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373100" y="2886875"/>
                <a:ext cx="51975" cy="81575"/>
              </a:xfrm>
              <a:custGeom>
                <a:rect b="b" l="l" r="r" t="t"/>
                <a:pathLst>
                  <a:path extrusionOk="0" h="3263" w="2079">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376350" y="2886175"/>
                <a:ext cx="46400" cy="35750"/>
              </a:xfrm>
              <a:custGeom>
                <a:rect b="b" l="l" r="r" t="t"/>
                <a:pathLst>
                  <a:path extrusionOk="0" h="1430" w="1856">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2974500" y="2561175"/>
                <a:ext cx="1569875" cy="1016150"/>
              </a:xfrm>
              <a:custGeom>
                <a:rect b="b" l="l" r="r" t="t"/>
                <a:pathLst>
                  <a:path extrusionOk="0" h="40646" w="62795">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493200" y="3075925"/>
                <a:ext cx="320900" cy="260475"/>
              </a:xfrm>
              <a:custGeom>
                <a:rect b="b" l="l" r="r" t="t"/>
                <a:pathLst>
                  <a:path extrusionOk="0" h="10419" w="12836">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3137250" y="3467900"/>
                <a:ext cx="9950" cy="14600"/>
              </a:xfrm>
              <a:custGeom>
                <a:rect b="b" l="l" r="r" t="t"/>
                <a:pathLst>
                  <a:path extrusionOk="0" h="584" w="398">
                    <a:moveTo>
                      <a:pt x="352" y="1"/>
                    </a:moveTo>
                    <a:lnTo>
                      <a:pt x="0" y="554"/>
                    </a:lnTo>
                    <a:lnTo>
                      <a:pt x="46" y="583"/>
                    </a:lnTo>
                    <a:lnTo>
                      <a:pt x="398" y="30"/>
                    </a:lnTo>
                    <a:lnTo>
                      <a:pt x="352"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177750" y="3513275"/>
                <a:ext cx="8950" cy="9200"/>
              </a:xfrm>
              <a:custGeom>
                <a:rect b="b" l="l" r="r" t="t"/>
                <a:pathLst>
                  <a:path extrusionOk="0" h="368" w="358">
                    <a:moveTo>
                      <a:pt x="319" y="1"/>
                    </a:moveTo>
                    <a:lnTo>
                      <a:pt x="1" y="331"/>
                    </a:lnTo>
                    <a:lnTo>
                      <a:pt x="41" y="367"/>
                    </a:lnTo>
                    <a:lnTo>
                      <a:pt x="357" y="37"/>
                    </a:lnTo>
                    <a:lnTo>
                      <a:pt x="319"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125425" y="3449900"/>
                <a:ext cx="72300" cy="81675"/>
              </a:xfrm>
              <a:custGeom>
                <a:rect b="b" l="l" r="r" t="t"/>
                <a:pathLst>
                  <a:path extrusionOk="0" h="3267" w="2892">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3440875" y="3485900"/>
                <a:ext cx="26625" cy="90875"/>
              </a:xfrm>
              <a:custGeom>
                <a:rect b="b" l="l" r="r" t="t"/>
                <a:pathLst>
                  <a:path extrusionOk="0" h="3635" w="1065">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555350" y="3102875"/>
                <a:ext cx="159450" cy="36275"/>
              </a:xfrm>
              <a:custGeom>
                <a:rect b="b" l="l" r="r" t="t"/>
                <a:pathLst>
                  <a:path extrusionOk="0" h="1451" w="6378">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3762750" y="3232900"/>
                <a:ext cx="54100" cy="65825"/>
              </a:xfrm>
              <a:custGeom>
                <a:rect b="b" l="l" r="r" t="t"/>
                <a:pathLst>
                  <a:path extrusionOk="0" h="2633" w="2164">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3804975" y="3223000"/>
                <a:ext cx="30500" cy="36100"/>
              </a:xfrm>
              <a:custGeom>
                <a:rect b="b" l="l" r="r" t="t"/>
                <a:pathLst>
                  <a:path extrusionOk="0" h="1444" w="122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